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2"/>
  </p:notesMasterIdLst>
  <p:handoutMasterIdLst>
    <p:handoutMasterId r:id="rId103"/>
  </p:handoutMasterIdLst>
  <p:sldIdLst>
    <p:sldId id="274" r:id="rId2"/>
    <p:sldId id="972" r:id="rId3"/>
    <p:sldId id="979" r:id="rId4"/>
    <p:sldId id="970" r:id="rId5"/>
    <p:sldId id="974" r:id="rId6"/>
    <p:sldId id="976" r:id="rId7"/>
    <p:sldId id="380" r:id="rId8"/>
    <p:sldId id="944" r:id="rId9"/>
    <p:sldId id="383" r:id="rId10"/>
    <p:sldId id="499" r:id="rId11"/>
    <p:sldId id="507" r:id="rId12"/>
    <p:sldId id="1008" r:id="rId13"/>
    <p:sldId id="1009" r:id="rId14"/>
    <p:sldId id="963" r:id="rId15"/>
    <p:sldId id="1010" r:id="rId16"/>
    <p:sldId id="1011" r:id="rId17"/>
    <p:sldId id="290" r:id="rId18"/>
    <p:sldId id="349" r:id="rId19"/>
    <p:sldId id="350" r:id="rId20"/>
    <p:sldId id="352" r:id="rId21"/>
    <p:sldId id="353" r:id="rId22"/>
    <p:sldId id="354" r:id="rId23"/>
    <p:sldId id="355" r:id="rId24"/>
    <p:sldId id="351" r:id="rId25"/>
    <p:sldId id="960" r:id="rId26"/>
    <p:sldId id="293" r:id="rId27"/>
    <p:sldId id="1012" r:id="rId28"/>
    <p:sldId id="338" r:id="rId29"/>
    <p:sldId id="961" r:id="rId30"/>
    <p:sldId id="962" r:id="rId31"/>
    <p:sldId id="951" r:id="rId32"/>
    <p:sldId id="1013" r:id="rId33"/>
    <p:sldId id="346" r:id="rId34"/>
    <p:sldId id="945" r:id="rId35"/>
    <p:sldId id="946" r:id="rId36"/>
    <p:sldId id="977" r:id="rId37"/>
    <p:sldId id="949" r:id="rId38"/>
    <p:sldId id="1031" r:id="rId39"/>
    <p:sldId id="309" r:id="rId40"/>
    <p:sldId id="307" r:id="rId41"/>
    <p:sldId id="308" r:id="rId42"/>
    <p:sldId id="957" r:id="rId43"/>
    <p:sldId id="312" r:id="rId44"/>
    <p:sldId id="314" r:id="rId45"/>
    <p:sldId id="315" r:id="rId46"/>
    <p:sldId id="316" r:id="rId47"/>
    <p:sldId id="317" r:id="rId48"/>
    <p:sldId id="435" r:id="rId49"/>
    <p:sldId id="473" r:id="rId50"/>
    <p:sldId id="1016" r:id="rId51"/>
    <p:sldId id="1017" r:id="rId52"/>
    <p:sldId id="1015" r:id="rId53"/>
    <p:sldId id="439" r:id="rId54"/>
    <p:sldId id="399" r:id="rId55"/>
    <p:sldId id="400" r:id="rId56"/>
    <p:sldId id="953" r:id="rId57"/>
    <p:sldId id="455" r:id="rId58"/>
    <p:sldId id="402" r:id="rId59"/>
    <p:sldId id="403" r:id="rId60"/>
    <p:sldId id="404" r:id="rId61"/>
    <p:sldId id="405" r:id="rId62"/>
    <p:sldId id="1020" r:id="rId63"/>
    <p:sldId id="1032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414" r:id="rId72"/>
    <p:sldId id="983" r:id="rId73"/>
    <p:sldId id="1019" r:id="rId74"/>
    <p:sldId id="990" r:id="rId75"/>
    <p:sldId id="421" r:id="rId76"/>
    <p:sldId id="422" r:id="rId77"/>
    <p:sldId id="423" r:id="rId78"/>
    <p:sldId id="424" r:id="rId79"/>
    <p:sldId id="425" r:id="rId80"/>
    <p:sldId id="989" r:id="rId81"/>
    <p:sldId id="1021" r:id="rId82"/>
    <p:sldId id="427" r:id="rId83"/>
    <p:sldId id="1003" r:id="rId84"/>
    <p:sldId id="996" r:id="rId85"/>
    <p:sldId id="1023" r:id="rId86"/>
    <p:sldId id="1024" r:id="rId87"/>
    <p:sldId id="1025" r:id="rId88"/>
    <p:sldId id="431" r:id="rId89"/>
    <p:sldId id="464" r:id="rId90"/>
    <p:sldId id="1026" r:id="rId91"/>
    <p:sldId id="1028" r:id="rId92"/>
    <p:sldId id="1029" r:id="rId93"/>
    <p:sldId id="1030" r:id="rId94"/>
    <p:sldId id="452" r:id="rId95"/>
    <p:sldId id="432" r:id="rId96"/>
    <p:sldId id="1005" r:id="rId97"/>
    <p:sldId id="1004" r:id="rId98"/>
    <p:sldId id="256" r:id="rId99"/>
    <p:sldId id="1006" r:id="rId100"/>
    <p:sldId id="1007" r:id="rId101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handoutMaster" Target="handoutMasters/handoutMaster1.xml"/><Relationship Id="rId108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55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73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06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9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59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32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14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03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23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0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1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01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2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01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88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96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12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0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98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99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42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8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26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764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243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0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00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57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43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284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562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34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663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20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818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888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405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220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49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263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2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56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98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53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6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pmath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math.or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mpy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itertools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eyhunner.com/2018/10/asterisks-in-python-what-they-are-and-how-to-use-them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Relationship Id="rId5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emf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1.png"/><Relationship Id="rId7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3.jpeg"/><Relationship Id="rId5" Type="http://schemas.openxmlformats.org/officeDocument/2006/relationships/image" Target="NULL"/><Relationship Id="rId10" Type="http://schemas.openxmlformats.org/officeDocument/2006/relationships/image" Target="../media/image72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emf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14.jpe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84.png"/><Relationship Id="rId3" Type="http://schemas.openxmlformats.org/officeDocument/2006/relationships/image" Target="../media/image92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09.png"/><Relationship Id="rId10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2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umba.pydata.org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0.emf"/><Relationship Id="rId7" Type="http://schemas.openxmlformats.org/officeDocument/2006/relationships/image" Target="NUL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5.png"/><Relationship Id="rId5" Type="http://schemas.openxmlformats.org/officeDocument/2006/relationships/image" Target="NULL"/><Relationship Id="rId10" Type="http://schemas.openxmlformats.org/officeDocument/2006/relationships/image" Target="../media/image124.png"/><Relationship Id="rId4" Type="http://schemas.openxmlformats.org/officeDocument/2006/relationships/image" Target="../media/image121.png"/><Relationship Id="rId9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7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0" Type="http://schemas.openxmlformats.org/officeDocument/2006/relationships/image" Target="../media/image19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04</a:t>
              </a:r>
            </a:p>
            <a:p>
              <a:pPr algn="ctr"/>
              <a:r>
                <a:rPr lang="en-US" dirty="0"/>
                <a:t>Experimental</a:t>
              </a:r>
            </a:p>
            <a:p>
              <a:pPr algn="ctr"/>
              <a:r>
                <a:rPr lang="en-US" dirty="0"/>
                <a:t>Mathematics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Heron’s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</a:rPr>
              <a:t>Heron’s Formula</a:t>
            </a:r>
            <a:r>
              <a:rPr lang="en-US" sz="2400" dirty="0"/>
              <a:t> to calculate and display the lengths of every side and the </a:t>
            </a:r>
            <a:r>
              <a:rPr lang="en-US" sz="2400" b="1" dirty="0"/>
              <a:t>area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  <a:r>
              <a:rPr lang="en-US" sz="2400" dirty="0"/>
              <a:t> random triangles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length of each side of each triangle should be a uniformly distributed random integer within </a:t>
            </a:r>
            <a:r>
              <a:rPr lang="en-US" sz="2400" b="1" dirty="0"/>
              <a:t>[1, 100)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triangle inequality theorem </a:t>
            </a:r>
            <a:r>
              <a:rPr lang="en-US" sz="2400" dirty="0"/>
              <a:t>to exclude any </a:t>
            </a:r>
            <a:r>
              <a:rPr lang="en-US" sz="2400" i="1" dirty="0"/>
              <a:t>invalid</a:t>
            </a:r>
            <a:r>
              <a:rPr lang="en-US" sz="2400" dirty="0"/>
              <a:t> triangle from your list of 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Include any </a:t>
            </a:r>
            <a:r>
              <a:rPr lang="en-US" sz="2400" b="1" dirty="0">
                <a:solidFill>
                  <a:srgbClr val="FF0000"/>
                </a:solidFill>
              </a:rPr>
              <a:t>degenerate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triangles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your list of 10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7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Add code to main() </a:t>
                </a:r>
                <a:r>
                  <a:rPr lang="en-US" sz="2400" b="1" dirty="0"/>
                  <a:t>in gen_continued_fractions.py</a:t>
                </a:r>
                <a:r>
                  <a:rPr lang="en-US" sz="2400" dirty="0"/>
                  <a:t> to display two GCFs that I discovered that approximate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100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4EA766-AAF5-ECD7-EF0E-BFAD329E069A}"/>
              </a:ext>
            </a:extLst>
          </p:cNvPr>
          <p:cNvGrpSpPr/>
          <p:nvPr/>
        </p:nvGrpSpPr>
        <p:grpSpPr>
          <a:xfrm>
            <a:off x="910798" y="2891608"/>
            <a:ext cx="7322404" cy="1287020"/>
            <a:chOff x="1318434" y="3243877"/>
            <a:chExt cx="7322404" cy="12870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676717-1AAB-FF3F-7032-74FBDE5AA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3674" y="3243877"/>
              <a:ext cx="4277164" cy="8311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32EA56-00F6-D744-35C5-A1AFBC04B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8434" y="3243877"/>
              <a:ext cx="2991238" cy="12870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6E1561-C2CA-3BA6-BCA6-4C843652E12E}"/>
              </a:ext>
            </a:extLst>
          </p:cNvPr>
          <p:cNvGrpSpPr/>
          <p:nvPr/>
        </p:nvGrpSpPr>
        <p:grpSpPr>
          <a:xfrm>
            <a:off x="848055" y="4603555"/>
            <a:ext cx="7447891" cy="1287019"/>
            <a:chOff x="1318434" y="4603555"/>
            <a:chExt cx="7447891" cy="128701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119F06C-8348-ED33-9844-1C986EBFA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9161" y="4603555"/>
              <a:ext cx="4277164" cy="83115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2A71980-A232-9DC9-CBD8-0FC024230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8434" y="4603555"/>
              <a:ext cx="3056669" cy="128701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BA0DF7C-F237-C121-2AD2-9A58E175B6E1}"/>
              </a:ext>
            </a:extLst>
          </p:cNvPr>
          <p:cNvSpPr txBox="1"/>
          <p:nvPr/>
        </p:nvSpPr>
        <p:spPr>
          <a:xfrm>
            <a:off x="390855" y="353809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GCF #1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2893B9-A4EB-3189-57F8-D138A8E4DC31}"/>
              </a:ext>
            </a:extLst>
          </p:cNvPr>
          <p:cNvSpPr txBox="1"/>
          <p:nvPr/>
        </p:nvSpPr>
        <p:spPr>
          <a:xfrm>
            <a:off x="390855" y="53854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GCF #2</a:t>
            </a: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986D8D81-B97D-B9CE-EAC2-F3124215194D}"/>
              </a:ext>
            </a:extLst>
          </p:cNvPr>
          <p:cNvSpPr/>
          <p:nvPr/>
        </p:nvSpPr>
        <p:spPr>
          <a:xfrm>
            <a:off x="5876144" y="5754831"/>
            <a:ext cx="1873771" cy="496067"/>
          </a:xfrm>
          <a:prstGeom prst="wedgeRoundRectCallout">
            <a:avLst>
              <a:gd name="adj1" fmla="val -44033"/>
              <a:gd name="adj2" fmla="val -1082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Did I beat Euler?</a:t>
            </a:r>
          </a:p>
        </p:txBody>
      </p:sp>
    </p:spTree>
    <p:extLst>
      <p:ext uri="{BB962C8B-B14F-4D97-AF65-F5344CB8AC3E}">
        <p14:creationId xmlns:p14="http://schemas.microsoft.com/office/powerpoint/2010/main" val="21989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E7DE48-DB53-4C86-BF12-B0927126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3" y="453168"/>
            <a:ext cx="7740655" cy="595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6441" y="2772341"/>
            <a:ext cx="4000936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+mn-lt"/>
              </a:rPr>
              <a:t>Deriving Heron’s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D0FF5-03F5-400C-8922-9E72AC01F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87" y="576122"/>
            <a:ext cx="451411" cy="13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F9DE1-4582-4B45-A444-17AF6FB5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61" y="791504"/>
            <a:ext cx="131726" cy="134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6CB7D4-712E-AD87-493C-FC121770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962" y="3785182"/>
            <a:ext cx="1600530" cy="2409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880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930C0-9DD2-1F66-4A88-D113F8568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47" y="1443922"/>
            <a:ext cx="6715306" cy="509499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AAE9161-F3D5-AB62-6673-4112244C5B06}"/>
              </a:ext>
            </a:extLst>
          </p:cNvPr>
          <p:cNvGrpSpPr/>
          <p:nvPr/>
        </p:nvGrpSpPr>
        <p:grpSpPr>
          <a:xfrm>
            <a:off x="3233418" y="145891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D172A0-0BC2-1DB3-0B3B-06B6D2B0A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6AE68-A51A-AA1D-1E4B-83EA3836C6A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27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https://numpy.org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CCCAB-E5DD-CADA-5052-963C7D166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60" y="2119419"/>
            <a:ext cx="7558680" cy="42963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942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08511F-5D71-16D0-BB41-8801A4D1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06" y="1906312"/>
            <a:ext cx="7013389" cy="4450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Python Package Index (</a:t>
            </a:r>
            <a:r>
              <a:rPr lang="en-US" sz="3200" dirty="0" err="1">
                <a:latin typeface="+mn-lt"/>
              </a:rPr>
              <a:t>PyPI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https://pypi.org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B764C-E052-4A94-82EE-01172B21BE71}"/>
              </a:ext>
            </a:extLst>
          </p:cNvPr>
          <p:cNvSpPr/>
          <p:nvPr/>
        </p:nvSpPr>
        <p:spPr>
          <a:xfrm>
            <a:off x="2003605" y="4130606"/>
            <a:ext cx="1159320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1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930C0-9DD2-1F66-4A88-D113F8568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47" y="1443922"/>
            <a:ext cx="6715306" cy="509499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AAE9161-F3D5-AB62-6673-4112244C5B06}"/>
              </a:ext>
            </a:extLst>
          </p:cNvPr>
          <p:cNvGrpSpPr/>
          <p:nvPr/>
        </p:nvGrpSpPr>
        <p:grpSpPr>
          <a:xfrm>
            <a:off x="3233418" y="145891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D172A0-0BC2-1DB3-0B3B-06B6D2B0A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6AE68-A51A-AA1D-1E4B-83EA3836C6A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22221-FD42-83D0-8A16-8C716DFBBEB2}"/>
              </a:ext>
            </a:extLst>
          </p:cNvPr>
          <p:cNvGrpSpPr/>
          <p:nvPr/>
        </p:nvGrpSpPr>
        <p:grpSpPr>
          <a:xfrm>
            <a:off x="2513101" y="490242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D21D23-03D8-0241-FE28-33B1BDFA92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775462-CBA0-E379-CEA1-7A6B1BF6AAD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5C2051-8428-FCDE-2AF3-9842928DAC75}"/>
              </a:ext>
            </a:extLst>
          </p:cNvPr>
          <p:cNvGrpSpPr/>
          <p:nvPr/>
        </p:nvGrpSpPr>
        <p:grpSpPr>
          <a:xfrm>
            <a:off x="3812889" y="514839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EDAA4F-6449-F0B9-5DF1-A71CB3A3604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BAFB7C4-371A-B41E-41B1-621712F9E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A76CD5-B607-97CF-F330-58F91B1591DF}"/>
              </a:ext>
            </a:extLst>
          </p:cNvPr>
          <p:cNvGrpSpPr/>
          <p:nvPr/>
        </p:nvGrpSpPr>
        <p:grpSpPr>
          <a:xfrm>
            <a:off x="3656746" y="5406583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352D7-2744-DDEB-2F35-CA5949E61B3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67634C7-739F-8B07-275F-1E92231AA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49F077-F949-FDE2-4B17-8493BB86BBDA}"/>
              </a:ext>
            </a:extLst>
          </p:cNvPr>
          <p:cNvGrpSpPr/>
          <p:nvPr/>
        </p:nvGrpSpPr>
        <p:grpSpPr>
          <a:xfrm>
            <a:off x="7843399" y="5650233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3C9FE-2780-5FA0-BA38-9D0C410B4F5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347431C-094F-AB20-A678-9C1744226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C16CE7-7B87-3D2D-4611-ADEE54D6C79C}"/>
              </a:ext>
            </a:extLst>
          </p:cNvPr>
          <p:cNvGrpSpPr/>
          <p:nvPr/>
        </p:nvGrpSpPr>
        <p:grpSpPr>
          <a:xfrm>
            <a:off x="3673629" y="2445123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CD09EA-EC56-72B2-FE47-8C81181C67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841F0BC-1675-849C-2909-7E8C58966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9CCC7F-65FE-C6B0-162D-8BA44976A086}"/>
              </a:ext>
            </a:extLst>
          </p:cNvPr>
          <p:cNvGrpSpPr/>
          <p:nvPr/>
        </p:nvGrpSpPr>
        <p:grpSpPr>
          <a:xfrm>
            <a:off x="6228411" y="2680488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CF4F6F-3B2C-B5A2-9EF2-7B045BCE50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5EB93D8-4575-00AB-BF81-DAC440F3F4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CDA1DC-3C15-7DC4-9E24-15FD7A970D4D}"/>
              </a:ext>
            </a:extLst>
          </p:cNvPr>
          <p:cNvGrpSpPr/>
          <p:nvPr/>
        </p:nvGrpSpPr>
        <p:grpSpPr>
          <a:xfrm>
            <a:off x="3434572" y="5882259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BCC1B3-BC1C-FAFA-AA14-FEF2CABBA1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9110562-B1EC-5EFF-A19F-41EF4275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C522BB-3720-7479-F37F-DF2799589816}"/>
              </a:ext>
            </a:extLst>
          </p:cNvPr>
          <p:cNvGrpSpPr/>
          <p:nvPr/>
        </p:nvGrpSpPr>
        <p:grpSpPr>
          <a:xfrm>
            <a:off x="3930943" y="219500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D1574B-3CEA-8355-A663-1946620B06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3F733E5-8CD0-0A0C-E2E5-310DB91066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D75A891-C3C5-1DED-2B3D-A8CF95708177}"/>
              </a:ext>
            </a:extLst>
          </p:cNvPr>
          <p:cNvGrpSpPr/>
          <p:nvPr/>
        </p:nvGrpSpPr>
        <p:grpSpPr>
          <a:xfrm>
            <a:off x="5090343" y="613933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D93810-83B7-B88E-2F39-EA51ADF487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F63A0E9-A848-2D02-A232-40E9F7524D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793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0F212-5FDC-AA9B-BC03-C1B1110F7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00" y="1888055"/>
            <a:ext cx="2200000" cy="24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5EEC5-A1B6-429F-110D-AE6E3636E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762" y="4969945"/>
            <a:ext cx="4390476" cy="12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B285FB5-68EE-662A-C70D-2766C2446545}"/>
              </a:ext>
            </a:extLst>
          </p:cNvPr>
          <p:cNvSpPr/>
          <p:nvPr/>
        </p:nvSpPr>
        <p:spPr>
          <a:xfrm>
            <a:off x="2640686" y="5662534"/>
            <a:ext cx="1818887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6AD25-84B6-3393-FA61-49AEDEA6F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755" y="1892460"/>
            <a:ext cx="2395595" cy="2395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B8FDDC-EF13-A6FB-F27D-C7230BA05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40" y="1888055"/>
            <a:ext cx="2515905" cy="23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2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Old School Square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10159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My first calculator back in 1977 could only add, subtract, multiply, and divide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a 6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 grader, I had heard of “Square Roots” and I knew 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hat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.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what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1977</m:t>
                        </m:r>
                      </m:e>
                    </m:rad>
                  </m:oMath>
                </a14:m>
                <a:r>
                  <a:rPr lang="en-US" sz="2400" dirty="0"/>
                  <a:t> 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can we find the square root of a number using only the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elementary</a:t>
                </a:r>
                <a:r>
                  <a:rPr lang="en-US" sz="2400" dirty="0"/>
                  <a:t>         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+, -, *, /</a:t>
                </a:r>
                <a:r>
                  <a:rPr lang="en-US" sz="2400" dirty="0"/>
                  <a:t>) operations?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Newton had solved that </a:t>
                </a:r>
                <a:r>
                  <a:rPr lang="en-US" sz="2400" b="1" dirty="0"/>
                  <a:t>313</a:t>
                </a:r>
                <a:r>
                  <a:rPr lang="en-US" sz="2400" dirty="0"/>
                  <a:t> years before me!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101590" cy="4596946"/>
              </a:xfrm>
              <a:blipFill>
                <a:blip r:embed="rId3"/>
                <a:stretch>
                  <a:fillRect l="-1553" t="-1854" r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508" y="1890713"/>
            <a:ext cx="22002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6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Old School Square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30795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Newton’s method for calculating the square root of any real </a:t>
                </a:r>
                <a:r>
                  <a:rPr lang="en-US" sz="2400" b="1" dirty="0"/>
                  <a:t>x</a:t>
                </a:r>
                <a:r>
                  <a:rPr lang="en-US" sz="2400" dirty="0"/>
                  <a:t> involves keeping track of "low end” and “high end” brackets which get successively closer to the actual root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start with the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lowEnd </a:t>
                </a:r>
                <a:r>
                  <a:rPr lang="en-US" sz="2000" dirty="0"/>
                  <a:t>= 0 and </a:t>
                </a:r>
                <a:r>
                  <a:rPr lang="en-US" sz="2000" dirty="0">
                    <a:solidFill>
                      <a:srgbClr val="00B050"/>
                    </a:solidFill>
                  </a:rPr>
                  <a:t>highEnd </a:t>
                </a:r>
                <a:r>
                  <a:rPr lang="en-US" sz="2000" dirty="0"/>
                  <a:t>= </a:t>
                </a:r>
                <a:r>
                  <a:rPr lang="en-US" sz="2000" b="1" dirty="0"/>
                  <a:t>x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process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brackets inward</a:t>
                </a:r>
                <a:r>
                  <a:rPr lang="en-US" sz="2000" dirty="0"/>
                  <a:t> keeping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𝑙𝑜𝑤𝐸𝑛𝑑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h𝑖𝑔h𝐸𝑛𝑑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1" baseline="30000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During each loop iteration, our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estimate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is the </a:t>
                </a:r>
                <a:r>
                  <a:rPr lang="en-US" sz="2400" b="1" dirty="0"/>
                  <a:t>mean</a:t>
                </a:r>
                <a:r>
                  <a:rPr lang="en-US" sz="2400" dirty="0"/>
                  <a:t> of the current </a:t>
                </a:r>
                <a:r>
                  <a:rPr lang="en-US" sz="2400" dirty="0">
                    <a:solidFill>
                      <a:srgbClr val="00B050"/>
                    </a:solidFill>
                  </a:rPr>
                  <a:t>lowEnd </a:t>
                </a:r>
                <a:r>
                  <a:rPr lang="en-US" sz="2400" dirty="0"/>
                  <a:t>&amp; the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highEnd </a:t>
                </a:r>
                <a:r>
                  <a:rPr lang="en-US" sz="2400" dirty="0"/>
                  <a:t>brackets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if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𝑒𝑠𝑡𝑖𝑚𝑎𝑡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&gt; </a:t>
                </a:r>
                <a:r>
                  <a:rPr lang="en-US" sz="2000" b="1" dirty="0"/>
                  <a:t>x</a:t>
                </a:r>
                <a:r>
                  <a:rPr lang="en-US" sz="2000" dirty="0"/>
                  <a:t>, move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highEnd</a:t>
                </a:r>
                <a:r>
                  <a:rPr lang="en-US" sz="2000" dirty="0"/>
                  <a:t> down to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estimate</a:t>
                </a:r>
                <a:endParaRPr lang="en-US" sz="2000" i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Alternatively, if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𝑒𝑠𝑡𝑖𝑚𝑎𝑡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&lt; </a:t>
                </a:r>
                <a:r>
                  <a:rPr lang="en-US" sz="2000" b="1" dirty="0"/>
                  <a:t>x</a:t>
                </a:r>
                <a:r>
                  <a:rPr lang="en-US" sz="2000" dirty="0"/>
                  <a:t>, move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lowEnd</a:t>
                </a:r>
                <a:r>
                  <a:rPr lang="en-US" sz="2000" dirty="0"/>
                  <a:t> up to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estimate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Stop when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𝑒𝑠𝑡𝑖𝑚𝑎𝑡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ɛ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30795" cy="4351338"/>
              </a:xfrm>
              <a:blipFill>
                <a:blip r:embed="rId2"/>
                <a:stretch>
                  <a:fillRect l="-1063" t="-1961" r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4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FE8C99-024B-4160-8434-9BFEADC1A87D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8280810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8069888" y="351868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7784652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3475833" y="2094060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833" y="2094060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4118458" y="3509509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4571998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4306840" y="4206748"/>
                <a:ext cx="1583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24.5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=600.25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840" y="4206748"/>
                <a:ext cx="1583702" cy="276999"/>
              </a:xfrm>
              <a:prstGeom prst="rect">
                <a:avLst/>
              </a:prstGeom>
              <a:blipFill>
                <a:blip r:embed="rId6"/>
                <a:stretch>
                  <a:fillRect l="-3475" t="-4348" r="-38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A874A10-D9F1-41DB-89FB-B8B38D6446B4}"/>
              </a:ext>
            </a:extLst>
          </p:cNvPr>
          <p:cNvSpPr txBox="1"/>
          <p:nvPr/>
        </p:nvSpPr>
        <p:spPr>
          <a:xfrm>
            <a:off x="6073298" y="5013422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5150238" y="4667308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600.25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38" y="4667308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E85A31-AFC9-4612-86BE-E719933A387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820717" y="3703355"/>
            <a:ext cx="3249171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26B4A672-5EFD-47C3-9129-6AF2AB178AE7}"/>
              </a:ext>
            </a:extLst>
          </p:cNvPr>
          <p:cNvSpPr/>
          <p:nvPr/>
        </p:nvSpPr>
        <p:spPr>
          <a:xfrm>
            <a:off x="2809037" y="2765146"/>
            <a:ext cx="1192364" cy="301790"/>
          </a:xfrm>
          <a:prstGeom prst="wedgeRectCallout">
            <a:avLst>
              <a:gd name="adj1" fmla="val 87757"/>
              <a:gd name="adj2" fmla="val 843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estimate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4302010C-D333-4759-A045-C1E92467D038}"/>
              </a:ext>
            </a:extLst>
          </p:cNvPr>
          <p:cNvSpPr/>
          <p:nvPr/>
        </p:nvSpPr>
        <p:spPr>
          <a:xfrm>
            <a:off x="6048668" y="2092628"/>
            <a:ext cx="1656885" cy="893677"/>
          </a:xfrm>
          <a:prstGeom prst="wedgeRectCallout">
            <a:avLst>
              <a:gd name="adj1" fmla="val -129837"/>
              <a:gd name="adj2" fmla="val 72038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highEnd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down to the estimate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39B2CE3-7D08-46D8-A1F9-0D3F5BEF70F7}"/>
              </a:ext>
            </a:extLst>
          </p:cNvPr>
          <p:cNvCxnSpPr>
            <a:cxnSpLocks/>
          </p:cNvCxnSpPr>
          <p:nvPr/>
        </p:nvCxnSpPr>
        <p:spPr>
          <a:xfrm flipH="1" flipV="1">
            <a:off x="6048668" y="5013423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62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4" grpId="0"/>
      <p:bldP spid="25" grpId="0"/>
      <p:bldP spid="13" grpId="0"/>
      <p:bldP spid="28" grpId="0"/>
      <p:bldP spid="33" grpId="0"/>
      <p:bldP spid="34" grpId="0"/>
      <p:bldP spid="35" grpId="0"/>
      <p:bldP spid="45" grpId="0" animBg="1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</a:t>
            </a:r>
            <a:r>
              <a:rPr lang="en-US" sz="2400" b="1" dirty="0">
                <a:solidFill>
                  <a:srgbClr val="00B050"/>
                </a:solidFill>
              </a:rPr>
              <a:t>Euclid's Greatest Common Divisor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(GCD) function using while(), if(), and tuples</a:t>
            </a:r>
          </a:p>
          <a:p>
            <a:r>
              <a:rPr lang="en-US" sz="2400" dirty="0"/>
              <a:t>Generate </a:t>
            </a:r>
            <a:r>
              <a:rPr lang="en-US" sz="2400" b="1" dirty="0"/>
              <a:t>pseudo-random</a:t>
            </a:r>
            <a:r>
              <a:rPr lang="en-US" sz="2400" dirty="0"/>
              <a:t> integers using </a:t>
            </a:r>
            <a:r>
              <a:rPr lang="en-US" sz="2400" b="1" dirty="0">
                <a:solidFill>
                  <a:srgbClr val="0070C0"/>
                </a:solidFill>
              </a:rPr>
              <a:t>Numpy</a:t>
            </a:r>
            <a:r>
              <a:rPr lang="en-US" sz="2400" dirty="0"/>
              <a:t> with a given </a:t>
            </a:r>
            <a:r>
              <a:rPr lang="en-US" sz="2400" u="sng" dirty="0"/>
              <a:t>seed</a:t>
            </a:r>
            <a:r>
              <a:rPr lang="en-US" sz="2400" dirty="0"/>
              <a:t> value</a:t>
            </a:r>
          </a:p>
          <a:p>
            <a:r>
              <a:rPr lang="en-US" sz="2400" dirty="0"/>
              <a:t>Leverage </a:t>
            </a:r>
            <a:r>
              <a:rPr lang="en-US" sz="2400" b="1" dirty="0">
                <a:solidFill>
                  <a:srgbClr val="FF0000"/>
                </a:solidFill>
              </a:rPr>
              <a:t>Heron's Formula </a:t>
            </a:r>
            <a:r>
              <a:rPr lang="en-US" sz="2400" dirty="0"/>
              <a:t>to calculate the area of a triangle from the lengths of three random side lengths</a:t>
            </a:r>
          </a:p>
          <a:p>
            <a:r>
              <a:rPr lang="en-US" sz="2400" dirty="0"/>
              <a:t>Implement </a:t>
            </a:r>
            <a:r>
              <a:rPr lang="en-US" sz="2400" b="1" dirty="0">
                <a:solidFill>
                  <a:srgbClr val="7030A0"/>
                </a:solidFill>
              </a:rPr>
              <a:t>Newton's Method</a:t>
            </a:r>
            <a:r>
              <a:rPr lang="en-US" sz="2400" dirty="0"/>
              <a:t> to numerically estimate the square root of a large (100 digit) integer</a:t>
            </a:r>
          </a:p>
          <a:p>
            <a:r>
              <a:rPr lang="en-US" sz="2400" dirty="0"/>
              <a:t>Write code to </a:t>
            </a:r>
            <a:r>
              <a:rPr lang="en-US" sz="2400" b="1" dirty="0"/>
              <a:t>factor</a:t>
            </a:r>
            <a:r>
              <a:rPr lang="en-US" sz="2400" dirty="0"/>
              <a:t> quadratic polynomials</a:t>
            </a:r>
          </a:p>
          <a:p>
            <a:r>
              <a:rPr lang="en-US" sz="2400" dirty="0"/>
              <a:t>Perform experimental computational mathematics </a:t>
            </a:r>
            <a:r>
              <a:rPr lang="en-US" sz="2400" b="1" dirty="0">
                <a:solidFill>
                  <a:srgbClr val="0070C0"/>
                </a:solidFill>
              </a:rPr>
              <a:t>(ECM)</a:t>
            </a:r>
            <a:r>
              <a:rPr lang="en-US" sz="2400" dirty="0"/>
              <a:t> analyzing Euler's Random Straws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4593949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4249530" y="348203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4097793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1634731" y="2094060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31" y="2094060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2267712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2721253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2448779" y="4206748"/>
                <a:ext cx="19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12.25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=150.0625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779" y="4206748"/>
                <a:ext cx="1968424" cy="276999"/>
              </a:xfrm>
              <a:prstGeom prst="rect">
                <a:avLst/>
              </a:prstGeom>
              <a:blipFill>
                <a:blip r:embed="rId6"/>
                <a:stretch>
                  <a:fillRect l="-2477" t="-4348" r="-27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3411046" y="4657035"/>
                <a:ext cx="1556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150.0625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046" y="4657035"/>
                <a:ext cx="1556516" cy="276999"/>
              </a:xfrm>
              <a:prstGeom prst="rect">
                <a:avLst/>
              </a:prstGeom>
              <a:blipFill>
                <a:blip r:embed="rId7"/>
                <a:stretch>
                  <a:fillRect l="-3529" r="-313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B6C47-F9B9-4852-B73E-18BFEB688456}"/>
              </a:ext>
            </a:extLst>
          </p:cNvPr>
          <p:cNvCxnSpPr>
            <a:cxnSpLocks/>
          </p:cNvCxnSpPr>
          <p:nvPr/>
        </p:nvCxnSpPr>
        <p:spPr>
          <a:xfrm>
            <a:off x="3013862" y="3666701"/>
            <a:ext cx="1358113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F46FA97-7430-4A00-A62A-E8E8669A323C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124C5C-E058-4670-AEAC-E38BF3B96AD6}"/>
              </a:ext>
            </a:extLst>
          </p:cNvPr>
          <p:cNvSpPr txBox="1"/>
          <p:nvPr/>
        </p:nvSpPr>
        <p:spPr>
          <a:xfrm>
            <a:off x="4572000" y="4979813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8CF846-2F0E-45BE-B595-64585A710FA8}"/>
              </a:ext>
            </a:extLst>
          </p:cNvPr>
          <p:cNvCxnSpPr>
            <a:cxnSpLocks/>
          </p:cNvCxnSpPr>
          <p:nvPr/>
        </p:nvCxnSpPr>
        <p:spPr>
          <a:xfrm flipH="1" flipV="1">
            <a:off x="4547370" y="4979814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/>
      <p:bldP spid="33" grpId="0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2721260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267722" y="3482035"/>
            <a:ext cx="90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232421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698386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6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345996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1794552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462853" y="4109380"/>
                <a:ext cx="1711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6.125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=37.515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853" y="4109380"/>
                <a:ext cx="1711944" cy="276999"/>
              </a:xfrm>
              <a:prstGeom prst="rect">
                <a:avLst/>
              </a:prstGeom>
              <a:blipFill>
                <a:blip r:embed="rId6"/>
                <a:stretch>
                  <a:fillRect l="-2847" t="-4348" r="-32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2425120" y="4559667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37.515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120" y="4559667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B6C47-F9B9-4852-B73E-18BFEB688456}"/>
              </a:ext>
            </a:extLst>
          </p:cNvPr>
          <p:cNvCxnSpPr>
            <a:cxnSpLocks/>
          </p:cNvCxnSpPr>
          <p:nvPr/>
        </p:nvCxnSpPr>
        <p:spPr>
          <a:xfrm flipH="1">
            <a:off x="938214" y="3663044"/>
            <a:ext cx="571499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49607E-32AB-4FD6-80E4-CBC7495C19EF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A92A9D-CCF8-4401-B9A2-69DD95B9BBBD}"/>
              </a:ext>
            </a:extLst>
          </p:cNvPr>
          <p:cNvSpPr txBox="1"/>
          <p:nvPr/>
        </p:nvSpPr>
        <p:spPr>
          <a:xfrm>
            <a:off x="3379623" y="4836666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</a:t>
            </a:r>
            <a:r>
              <a:rPr lang="en-US" i="1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low</a:t>
            </a:r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DC96BE-CF34-49CF-AEAF-DB9EEADCDBC5}"/>
              </a:ext>
            </a:extLst>
          </p:cNvPr>
          <p:cNvCxnSpPr>
            <a:cxnSpLocks/>
          </p:cNvCxnSpPr>
          <p:nvPr/>
        </p:nvCxnSpPr>
        <p:spPr>
          <a:xfrm flipH="1" flipV="1">
            <a:off x="3354993" y="4836667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D615A03C-6B07-40C7-B8CC-CB8BC1617603}"/>
              </a:ext>
            </a:extLst>
          </p:cNvPr>
          <p:cNvSpPr/>
          <p:nvPr/>
        </p:nvSpPr>
        <p:spPr>
          <a:xfrm>
            <a:off x="681270" y="5171211"/>
            <a:ext cx="1656885" cy="893677"/>
          </a:xfrm>
          <a:prstGeom prst="wedgeRectCallout">
            <a:avLst>
              <a:gd name="adj1" fmla="val 19442"/>
              <a:gd name="adj2" fmla="val -135116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lowEnd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up to the estimate</a:t>
            </a:r>
          </a:p>
        </p:txBody>
      </p:sp>
    </p:spTree>
    <p:extLst>
      <p:ext uri="{BB962C8B-B14F-4D97-AF65-F5344CB8AC3E}">
        <p14:creationId xmlns:p14="http://schemas.microsoft.com/office/powerpoint/2010/main" val="23103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29" grpId="0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BE38939-ABBD-4528-89B8-273AD4F3C586}"/>
              </a:ext>
            </a:extLst>
          </p:cNvPr>
          <p:cNvGrpSpPr/>
          <p:nvPr/>
        </p:nvGrpSpPr>
        <p:grpSpPr>
          <a:xfrm>
            <a:off x="1789560" y="3035807"/>
            <a:ext cx="931700" cy="438912"/>
            <a:chOff x="1789560" y="3035807"/>
            <a:chExt cx="931700" cy="4389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56F3EC-F1A2-42E9-9B7D-A3D2E52D2471}"/>
                </a:ext>
              </a:extLst>
            </p:cNvPr>
            <p:cNvCxnSpPr/>
            <p:nvPr/>
          </p:nvCxnSpPr>
          <p:spPr>
            <a:xfrm>
              <a:off x="17895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54F66-79BE-44A9-8375-A7D19F924F13}"/>
                </a:ext>
              </a:extLst>
            </p:cNvPr>
            <p:cNvCxnSpPr/>
            <p:nvPr/>
          </p:nvCxnSpPr>
          <p:spPr>
            <a:xfrm>
              <a:off x="27212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1801883" y="3869570"/>
            <a:ext cx="90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9.1875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371350" y="3474439"/>
            <a:ext cx="70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964447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554288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1159243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243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345996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55408" y="2765146"/>
            <a:ext cx="1" cy="1104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910475" y="4432279"/>
                <a:ext cx="1840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9.1875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=84.410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475" y="4432279"/>
                <a:ext cx="1840184" cy="276999"/>
              </a:xfrm>
              <a:prstGeom prst="rect">
                <a:avLst/>
              </a:prstGeom>
              <a:blipFill>
                <a:blip r:embed="rId6"/>
                <a:stretch>
                  <a:fillRect l="-2318" t="-4348" r="-298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3016026" y="4883806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84.410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026" y="4883806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CAF09-6C9C-422B-ABE1-72ED8B5675AB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V="1">
            <a:off x="2708934" y="3659105"/>
            <a:ext cx="371991" cy="395131"/>
          </a:xfrm>
          <a:prstGeom prst="bentConnector3">
            <a:avLst>
              <a:gd name="adj1" fmla="val 161453"/>
            </a:avLst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5306FEE-A0D4-4C94-81ED-A2AAEF0548E8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4FA3C8-3AA9-4AA2-88C2-2E4EA1292E5A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7C2B0A-76AC-477F-A38A-7E732E57A0C8}"/>
              </a:ext>
            </a:extLst>
          </p:cNvPr>
          <p:cNvSpPr txBox="1"/>
          <p:nvPr/>
        </p:nvSpPr>
        <p:spPr>
          <a:xfrm>
            <a:off x="3933129" y="5254824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B2D742-A4B7-4E78-87BE-DC1510E0E51E}"/>
              </a:ext>
            </a:extLst>
          </p:cNvPr>
          <p:cNvCxnSpPr>
            <a:cxnSpLocks/>
          </p:cNvCxnSpPr>
          <p:nvPr/>
        </p:nvCxnSpPr>
        <p:spPr>
          <a:xfrm flipH="1" flipV="1">
            <a:off x="3908499" y="5254825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AA833699-5BFA-4D10-B852-D93A1EE93D4E}"/>
              </a:ext>
            </a:extLst>
          </p:cNvPr>
          <p:cNvSpPr/>
          <p:nvPr/>
        </p:nvSpPr>
        <p:spPr>
          <a:xfrm>
            <a:off x="4770433" y="2682282"/>
            <a:ext cx="1656885" cy="893677"/>
          </a:xfrm>
          <a:prstGeom prst="wedgeRectCallout">
            <a:avLst>
              <a:gd name="adj1" fmla="val -129837"/>
              <a:gd name="adj2" fmla="val 7203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highEnd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down to the estimate</a:t>
            </a:r>
          </a:p>
        </p:txBody>
      </p:sp>
    </p:spTree>
    <p:extLst>
      <p:ext uri="{BB962C8B-B14F-4D97-AF65-F5344CB8AC3E}">
        <p14:creationId xmlns:p14="http://schemas.microsoft.com/office/powerpoint/2010/main" val="222600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430C1E0-7858-48FC-8EF3-B34792B65DD2}"/>
              </a:ext>
            </a:extLst>
          </p:cNvPr>
          <p:cNvGrpSpPr/>
          <p:nvPr/>
        </p:nvGrpSpPr>
        <p:grpSpPr>
          <a:xfrm>
            <a:off x="1789560" y="3035807"/>
            <a:ext cx="463529" cy="438912"/>
            <a:chOff x="1789560" y="3035807"/>
            <a:chExt cx="463529" cy="4389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56F3EC-F1A2-42E9-9B7D-A3D2E52D2471}"/>
                </a:ext>
              </a:extLst>
            </p:cNvPr>
            <p:cNvCxnSpPr/>
            <p:nvPr/>
          </p:nvCxnSpPr>
          <p:spPr>
            <a:xfrm>
              <a:off x="17895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54F66-79BE-44A9-8375-A7D19F924F13}"/>
                </a:ext>
              </a:extLst>
            </p:cNvPr>
            <p:cNvCxnSpPr/>
            <p:nvPr/>
          </p:nvCxnSpPr>
          <p:spPr>
            <a:xfrm>
              <a:off x="2253089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1477514" y="3904079"/>
            <a:ext cx="107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7.65625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151895" y="3474439"/>
            <a:ext cx="8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9.1875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905924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232421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917842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42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075333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>
            <a:cxnSpLocks/>
          </p:cNvCxnSpPr>
          <p:nvPr/>
        </p:nvCxnSpPr>
        <p:spPr>
          <a:xfrm>
            <a:off x="2021324" y="2765146"/>
            <a:ext cx="1" cy="1104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591934" y="4457139"/>
                <a:ext cx="19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7.65625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=58.618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934" y="4457139"/>
                <a:ext cx="1968424" cy="276999"/>
              </a:xfrm>
              <a:prstGeom prst="rect">
                <a:avLst/>
              </a:prstGeom>
              <a:blipFill>
                <a:blip r:embed="rId6"/>
                <a:stretch>
                  <a:fillRect l="-2167" t="-4348" r="-27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2790078" y="4859670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58.618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078" y="4859670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CAF09-6C9C-422B-ABE1-72ED8B5675AB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V="1">
            <a:off x="2550499" y="3659105"/>
            <a:ext cx="449899" cy="429640"/>
          </a:xfrm>
          <a:prstGeom prst="bentConnector3">
            <a:avLst>
              <a:gd name="adj1" fmla="val 150811"/>
            </a:avLst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85C0A-A87E-422C-885F-35C1A902F4A4}"/>
                  </a:ext>
                </a:extLst>
              </p:cNvPr>
              <p:cNvSpPr txBox="1"/>
              <p:nvPr/>
            </p:nvSpPr>
            <p:spPr>
              <a:xfrm>
                <a:off x="565316" y="5290620"/>
                <a:ext cx="2057400" cy="949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With each iteration we are closing in on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𝟒𝟗</m:t>
                        </m:r>
                      </m:e>
                    </m:ra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85C0A-A87E-422C-885F-35C1A902F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16" y="5290620"/>
                <a:ext cx="2057400" cy="949427"/>
              </a:xfrm>
              <a:prstGeom prst="rect">
                <a:avLst/>
              </a:prstGeom>
              <a:blipFill>
                <a:blip r:embed="rId8"/>
                <a:stretch>
                  <a:fillRect l="-2671" t="-3846" r="-207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06A5591-8A5E-4243-A7C4-3CA5759FD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657" y="4076521"/>
            <a:ext cx="1865986" cy="1684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F3113F-5518-47FE-9D76-50DB058170C9}"/>
              </a:ext>
            </a:extLst>
          </p:cNvPr>
          <p:cNvSpPr txBox="1"/>
          <p:nvPr/>
        </p:nvSpPr>
        <p:spPr>
          <a:xfrm>
            <a:off x="6489229" y="5773394"/>
            <a:ext cx="199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Isaac Newton (1642-1726)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7FDD65-028F-439D-B207-8A8F237631FD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9836BE-3B12-4A7A-8AA8-440D108874DE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A2B5BE-7598-4918-8263-77A9BC958B84}"/>
              </a:ext>
            </a:extLst>
          </p:cNvPr>
          <p:cNvSpPr txBox="1"/>
          <p:nvPr/>
        </p:nvSpPr>
        <p:spPr>
          <a:xfrm>
            <a:off x="3702523" y="5262201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B3232F-87C4-45B8-8617-BC319577B0EF}"/>
              </a:ext>
            </a:extLst>
          </p:cNvPr>
          <p:cNvCxnSpPr>
            <a:cxnSpLocks/>
          </p:cNvCxnSpPr>
          <p:nvPr/>
        </p:nvCxnSpPr>
        <p:spPr>
          <a:xfrm flipH="1" flipV="1">
            <a:off x="3677893" y="5262202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3547391-85AE-4FAA-BBC5-4FB3C6FFD499}"/>
              </a:ext>
            </a:extLst>
          </p:cNvPr>
          <p:cNvSpPr/>
          <p:nvPr/>
        </p:nvSpPr>
        <p:spPr>
          <a:xfrm>
            <a:off x="1591934" y="4457139"/>
            <a:ext cx="836712" cy="27699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75A42A6-1AD5-4A7E-BAB8-9AF2EA976242}"/>
              </a:ext>
            </a:extLst>
          </p:cNvPr>
          <p:cNvCxnSpPr>
            <a:stCxn id="14" idx="0"/>
            <a:endCxn id="18" idx="2"/>
          </p:cNvCxnSpPr>
          <p:nvPr/>
        </p:nvCxnSpPr>
        <p:spPr>
          <a:xfrm rot="5400000" flipH="1" flipV="1">
            <a:off x="1523912" y="4804242"/>
            <a:ext cx="556482" cy="41627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1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31" grpId="0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F804345-B5BD-4B39-A1E9-1CB5BD17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93" y="1591896"/>
            <a:ext cx="7415614" cy="47644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51CB8E-7107-4732-9C30-E89DE72783D1}"/>
              </a:ext>
            </a:extLst>
          </p:cNvPr>
          <p:cNvCxnSpPr>
            <a:cxnSpLocks/>
          </p:cNvCxnSpPr>
          <p:nvPr/>
        </p:nvCxnSpPr>
        <p:spPr>
          <a:xfrm flipH="1">
            <a:off x="3325763" y="1993900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62F8A6-861D-49FE-ADE8-9E1BFA72E945}"/>
              </a:ext>
            </a:extLst>
          </p:cNvPr>
          <p:cNvCxnSpPr>
            <a:cxnSpLocks/>
          </p:cNvCxnSpPr>
          <p:nvPr/>
        </p:nvCxnSpPr>
        <p:spPr>
          <a:xfrm flipH="1">
            <a:off x="3325762" y="2212258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57FA9D-2627-4799-92C6-0DE83822323C}"/>
              </a:ext>
            </a:extLst>
          </p:cNvPr>
          <p:cNvCxnSpPr>
            <a:cxnSpLocks/>
          </p:cNvCxnSpPr>
          <p:nvPr/>
        </p:nvCxnSpPr>
        <p:spPr>
          <a:xfrm flipH="1">
            <a:off x="3325761" y="2648974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0D5776-D728-458C-989C-FAC3832933F4}"/>
              </a:ext>
            </a:extLst>
          </p:cNvPr>
          <p:cNvCxnSpPr>
            <a:cxnSpLocks/>
          </p:cNvCxnSpPr>
          <p:nvPr/>
        </p:nvCxnSpPr>
        <p:spPr>
          <a:xfrm flipH="1">
            <a:off x="3325760" y="2881468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46D904-F07A-4985-AA37-09E282027741}"/>
              </a:ext>
            </a:extLst>
          </p:cNvPr>
          <p:cNvCxnSpPr>
            <a:cxnSpLocks/>
          </p:cNvCxnSpPr>
          <p:nvPr/>
        </p:nvCxnSpPr>
        <p:spPr>
          <a:xfrm flipH="1">
            <a:off x="3325760" y="3332729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06A752-DFA9-432D-9528-CCAF66E6C36D}"/>
              </a:ext>
            </a:extLst>
          </p:cNvPr>
          <p:cNvCxnSpPr>
            <a:cxnSpLocks/>
          </p:cNvCxnSpPr>
          <p:nvPr/>
        </p:nvCxnSpPr>
        <p:spPr>
          <a:xfrm flipH="1">
            <a:off x="2116394" y="2430616"/>
            <a:ext cx="1579304" cy="21794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5F2EED-20C6-47A7-BB76-E28C81041FBC}"/>
              </a:ext>
            </a:extLst>
          </p:cNvPr>
          <p:cNvCxnSpPr>
            <a:cxnSpLocks/>
          </p:cNvCxnSpPr>
          <p:nvPr/>
        </p:nvCxnSpPr>
        <p:spPr>
          <a:xfrm flipH="1">
            <a:off x="2116394" y="3107303"/>
            <a:ext cx="1579304" cy="21794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1B280A9-3DFA-4AD6-B150-9D49A120B95D}"/>
              </a:ext>
            </a:extLst>
          </p:cNvPr>
          <p:cNvSpPr/>
          <p:nvPr/>
        </p:nvSpPr>
        <p:spPr>
          <a:xfrm>
            <a:off x="6186928" y="6135329"/>
            <a:ext cx="862801" cy="221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A321A3-EBFD-4657-9D2C-82C9A08E8ADA}"/>
              </a:ext>
            </a:extLst>
          </p:cNvPr>
          <p:cNvCxnSpPr>
            <a:cxnSpLocks/>
          </p:cNvCxnSpPr>
          <p:nvPr/>
        </p:nvCxnSpPr>
        <p:spPr>
          <a:xfrm flipH="1">
            <a:off x="4572000" y="6237649"/>
            <a:ext cx="165040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04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Newton’s 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program to calculate the square root of a given </a:t>
                </a:r>
                <a:r>
                  <a:rPr lang="en-US" sz="2400" b="1" dirty="0"/>
                  <a:t>x</a:t>
                </a:r>
                <a:r>
                  <a:rPr lang="en-US" sz="2400" dirty="0"/>
                  <a:t>, using only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elementary (+, -, *, /) </a:t>
                </a:r>
                <a:r>
                  <a:rPr lang="en-US" sz="2400" dirty="0"/>
                  <a:t>operations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Newton’s method to display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𝟏𝟔𝟖𝟗𝟐𝟑</m:t>
                        </m:r>
                      </m:e>
                    </m:rad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−14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𝑒𝑠𝑡𝑖𝑚𝑎𝑡𝑒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h𝑖𝑔h𝐸𝑛𝑑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𝑙𝑜𝑤𝐸𝑛𝑑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𝑒𝑠𝑡𝑖𝑚𝑎𝑡𝑒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h𝑖𝑔h𝐸𝑛𝑑</m:t>
                    </m:r>
                  </m:oMath>
                </a14:m>
                <a:r>
                  <a:rPr lang="en-US" sz="2000" dirty="0"/>
                  <a:t> must move </a:t>
                </a:r>
                <a:r>
                  <a:rPr lang="en-US" sz="2000" b="1" dirty="0"/>
                  <a:t>down</a:t>
                </a:r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𝑒𝑠𝑡𝑖𝑚𝑎𝑡𝑒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𝑒𝑠𝑡𝑖𝑚𝑎𝑡𝑒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𝑙𝑜𝑤𝐸𝑛𝑑</m:t>
                    </m:r>
                  </m:oMath>
                </a14:m>
                <a:r>
                  <a:rPr lang="en-US" sz="2000" dirty="0"/>
                  <a:t> must move </a:t>
                </a:r>
                <a:r>
                  <a:rPr lang="en-US" sz="2000" b="1" dirty="0"/>
                  <a:t>up</a:t>
                </a:r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𝑒𝑠𝑡𝑖𝑚𝑎𝑡𝑒</m:t>
                    </m:r>
                  </m:oMath>
                </a14:m>
                <a:endParaRPr lang="en-US" sz="20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03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2EC067-56C7-C371-4484-A47D4B6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35" y="408140"/>
            <a:ext cx="3941822" cy="6130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450" y="365126"/>
            <a:ext cx="311989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newton_sqrt.py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5523835" y="2046761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scientific notation to define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5523835" y="2896752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built-in </a:t>
            </a:r>
            <a:r>
              <a:rPr lang="en-US" b="1" dirty="0"/>
              <a:t>abs</a:t>
            </a:r>
            <a:r>
              <a:rPr lang="en-US" dirty="0"/>
              <a:t>()</a:t>
            </a:r>
            <a:r>
              <a:rPr lang="en-US" b="1" dirty="0"/>
              <a:t> </a:t>
            </a:r>
            <a:r>
              <a:rPr lang="en-US" dirty="0"/>
              <a:t>function returns the absolute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1491279" y="1805669"/>
            <a:ext cx="486698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0"/>
            <a:endCxn id="9" idx="1"/>
          </p:cNvCxnSpPr>
          <p:nvPr/>
        </p:nvCxnSpPr>
        <p:spPr>
          <a:xfrm rot="16200000" flipH="1">
            <a:off x="3347102" y="193195"/>
            <a:ext cx="564258" cy="3789207"/>
          </a:xfrm>
          <a:prstGeom prst="bentConnector4">
            <a:avLst>
              <a:gd name="adj1" fmla="val -19260"/>
              <a:gd name="adj2" fmla="val 83672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1191390" y="2190560"/>
            <a:ext cx="1971535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0"/>
            <a:endCxn id="10" idx="1"/>
          </p:cNvCxnSpPr>
          <p:nvPr/>
        </p:nvCxnSpPr>
        <p:spPr>
          <a:xfrm rot="16200000" flipH="1">
            <a:off x="3335817" y="1031901"/>
            <a:ext cx="1029358" cy="3346677"/>
          </a:xfrm>
          <a:prstGeom prst="bentConnector4">
            <a:avLst>
              <a:gd name="adj1" fmla="val -22208"/>
              <a:gd name="adj2" fmla="val 70327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8D060E-29C6-4248-BD6E-277BC6BFA238}"/>
              </a:ext>
            </a:extLst>
          </p:cNvPr>
          <p:cNvSpPr/>
          <p:nvPr/>
        </p:nvSpPr>
        <p:spPr>
          <a:xfrm>
            <a:off x="1023014" y="3931625"/>
            <a:ext cx="1750165" cy="506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B9225E-6DBD-4FF0-885A-69020FCD786D}"/>
              </a:ext>
            </a:extLst>
          </p:cNvPr>
          <p:cNvSpPr txBox="1"/>
          <p:nvPr/>
        </p:nvSpPr>
        <p:spPr>
          <a:xfrm>
            <a:off x="5395450" y="3866247"/>
            <a:ext cx="323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break</a:t>
            </a:r>
            <a:r>
              <a:rPr lang="en-US" dirty="0"/>
              <a:t> statement will exit the containing loop immediately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AFCA64-3A9A-4230-9EB6-04DFBD6FF5AE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773179" y="4184846"/>
            <a:ext cx="2622271" cy="4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7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5" grpId="0" animBg="1"/>
      <p:bldP spid="17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2EC067-56C7-C371-4484-A47D4B6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35" y="408140"/>
            <a:ext cx="3941822" cy="6130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450" y="365126"/>
            <a:ext cx="311989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newton_sqrt.py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22058D-91C0-42BE-B516-BDFD8676A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35" y="4965455"/>
            <a:ext cx="2371844" cy="938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5523835" y="2046761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scientific notation to define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5523835" y="2896752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built-in </a:t>
            </a:r>
            <a:r>
              <a:rPr lang="en-US" b="1" dirty="0"/>
              <a:t>abs</a:t>
            </a:r>
            <a:r>
              <a:rPr lang="en-US" dirty="0"/>
              <a:t>()</a:t>
            </a:r>
            <a:r>
              <a:rPr lang="en-US" b="1" dirty="0"/>
              <a:t> </a:t>
            </a:r>
            <a:r>
              <a:rPr lang="en-US" dirty="0"/>
              <a:t>function returns the absolute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1491279" y="1805669"/>
            <a:ext cx="486698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0"/>
            <a:endCxn id="9" idx="1"/>
          </p:cNvCxnSpPr>
          <p:nvPr/>
        </p:nvCxnSpPr>
        <p:spPr>
          <a:xfrm rot="16200000" flipH="1">
            <a:off x="3347102" y="193195"/>
            <a:ext cx="564258" cy="3789207"/>
          </a:xfrm>
          <a:prstGeom prst="bentConnector4">
            <a:avLst>
              <a:gd name="adj1" fmla="val -19260"/>
              <a:gd name="adj2" fmla="val 83672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1191390" y="2190560"/>
            <a:ext cx="1971535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0"/>
            <a:endCxn id="10" idx="1"/>
          </p:cNvCxnSpPr>
          <p:nvPr/>
        </p:nvCxnSpPr>
        <p:spPr>
          <a:xfrm rot="16200000" flipH="1">
            <a:off x="3335817" y="1031901"/>
            <a:ext cx="1029358" cy="3346677"/>
          </a:xfrm>
          <a:prstGeom prst="bentConnector4">
            <a:avLst>
              <a:gd name="adj1" fmla="val -22208"/>
              <a:gd name="adj2" fmla="val 70327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8D060E-29C6-4248-BD6E-277BC6BFA238}"/>
              </a:ext>
            </a:extLst>
          </p:cNvPr>
          <p:cNvSpPr/>
          <p:nvPr/>
        </p:nvSpPr>
        <p:spPr>
          <a:xfrm>
            <a:off x="1023014" y="3931625"/>
            <a:ext cx="1750165" cy="506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B9225E-6DBD-4FF0-885A-69020FCD786D}"/>
              </a:ext>
            </a:extLst>
          </p:cNvPr>
          <p:cNvSpPr txBox="1"/>
          <p:nvPr/>
        </p:nvSpPr>
        <p:spPr>
          <a:xfrm>
            <a:off x="5395450" y="3866247"/>
            <a:ext cx="323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break</a:t>
            </a:r>
            <a:r>
              <a:rPr lang="en-US" dirty="0"/>
              <a:t> statement will exit the containing loop immediately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AFCA64-3A9A-4230-9EB6-04DFBD6FF5AE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773179" y="4184846"/>
            <a:ext cx="2622271" cy="4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14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Roots of Googol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 program to calculate the </a:t>
                </a:r>
                <a:r>
                  <a:rPr lang="en-US" sz="2400" b="1" dirty="0"/>
                  <a:t>square root </a:t>
                </a:r>
                <a:r>
                  <a:rPr lang="en-US" sz="2400" dirty="0"/>
                  <a:t>of a number with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100</a:t>
                </a:r>
                <a:r>
                  <a:rPr lang="en-US" sz="2400" dirty="0"/>
                  <a:t> digits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number is </a:t>
                </a:r>
                <a:r>
                  <a:rPr lang="en-US" sz="2000" b="1" dirty="0"/>
                  <a:t>bigger</a:t>
                </a:r>
                <a:r>
                  <a:rPr lang="en-US" sz="2000" dirty="0"/>
                  <a:t> than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googol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program </a:t>
                </a:r>
                <a:r>
                  <a:rPr lang="en-US" sz="2000" u="sng" dirty="0"/>
                  <a:t>can still</a:t>
                </a:r>
                <a:r>
                  <a:rPr lang="en-US" sz="2000" dirty="0"/>
                  <a:t> use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Newton’s method</a:t>
                </a:r>
                <a:r>
                  <a:rPr lang="en-US" sz="2000" dirty="0"/>
                  <a:t> to calculate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 are many Python packages that allows us to deal with arbitrarily large numbers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beauty of Python is how easily you can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other 3</a:t>
                </a:r>
                <a:r>
                  <a:rPr lang="en-US" sz="2000" baseline="30000" dirty="0"/>
                  <a:t>rd</a:t>
                </a:r>
                <a:r>
                  <a:rPr lang="en-US" sz="2000" dirty="0"/>
                  <a:t> party packages into your code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install packages into our activated Python virtual environment using the command "</a:t>
                </a:r>
                <a:r>
                  <a:rPr lang="en-US" sz="2000" b="1" dirty="0"/>
                  <a:t>conda install</a:t>
                </a:r>
                <a:r>
                  <a:rPr lang="en-US" sz="2000" dirty="0"/>
                  <a:t> </a:t>
                </a:r>
                <a:r>
                  <a:rPr lang="en-US" sz="2000" i="1" dirty="0" err="1"/>
                  <a:t>package_name</a:t>
                </a:r>
                <a:r>
                  <a:rPr lang="en-US" sz="2000" i="1" dirty="0"/>
                  <a:t>"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All the packages used in this workshop are listed in the </a:t>
                </a:r>
                <a:r>
                  <a:rPr lang="en-US" sz="2000" b="1" dirty="0"/>
                  <a:t>shell script </a:t>
                </a:r>
                <a:r>
                  <a:rPr lang="en-US" sz="2000" dirty="0"/>
                  <a:t>for your operating system in the </a:t>
                </a:r>
                <a:r>
                  <a:rPr lang="en-US" sz="2000" b="1" dirty="0"/>
                  <a:t>/installers</a:t>
                </a:r>
                <a:r>
                  <a:rPr lang="en-US" sz="2000" dirty="0"/>
                  <a:t> subdirectory</a:t>
                </a:r>
                <a:endParaRPr lang="en-US" sz="20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082" b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Roots of Googol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very good package to use for large numbers is </a:t>
            </a:r>
            <a:r>
              <a:rPr lang="en-US" sz="2400" b="1" dirty="0" err="1">
                <a:solidFill>
                  <a:srgbClr val="7030A0"/>
                </a:solidFill>
              </a:rPr>
              <a:t>mpmath</a:t>
            </a:r>
            <a:endParaRPr lang="en-US" sz="24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provides a "drop-in" replacement for </a:t>
            </a:r>
            <a:r>
              <a:rPr lang="en-US" sz="2000" b="1" dirty="0"/>
              <a:t>int</a:t>
            </a:r>
            <a:r>
              <a:rPr lang="en-US" sz="2000" dirty="0"/>
              <a:t> and </a:t>
            </a:r>
            <a:r>
              <a:rPr lang="en-US" sz="2000" b="1" dirty="0"/>
              <a:t>float</a:t>
            </a:r>
            <a:endParaRPr lang="en-US" sz="20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don't have to learn a lot of new things to use this package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For more information see </a:t>
            </a:r>
            <a:r>
              <a:rPr lang="en-US" sz="2000" dirty="0">
                <a:hlinkClick r:id="rId3"/>
              </a:rPr>
              <a:t>https://mpmath.org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8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Appreciate a functional programming style looking for any violations of 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Goldbach's Conjecture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Gain an appreciation for </a:t>
                </a:r>
                <a:r>
                  <a:rPr lang="en-US" sz="2400" b="1" dirty="0"/>
                  <a:t>Continued Fractions</a:t>
                </a:r>
                <a:r>
                  <a:rPr lang="en-US" sz="2400" dirty="0"/>
                  <a:t> in nature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Understand the three types of CFs:  1) finite, 2) infinite with repeating </a:t>
                </a:r>
                <a:r>
                  <a:rPr lang="en-US" sz="2400" i="1" u="sng" dirty="0"/>
                  <a:t>sequence</a:t>
                </a:r>
                <a:r>
                  <a:rPr lang="en-US" sz="2400" dirty="0"/>
                  <a:t>, 3) infinite with repeating </a:t>
                </a:r>
                <a:r>
                  <a:rPr lang="en-US" sz="2400" i="1" u="sng" dirty="0"/>
                  <a:t>pattern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</a:t>
                </a:r>
                <a:r>
                  <a:rPr lang="en-US" sz="2400" b="1" dirty="0"/>
                  <a:t>generate</a:t>
                </a:r>
                <a:r>
                  <a:rPr lang="en-US" sz="2400" dirty="0"/>
                  <a:t> a generalized CF for a real number, and how to </a:t>
                </a:r>
                <a:r>
                  <a:rPr lang="en-US" sz="2400" b="1" dirty="0"/>
                  <a:t>expand</a:t>
                </a:r>
                <a:r>
                  <a:rPr lang="en-US" sz="2400" dirty="0"/>
                  <a:t> that CF to produce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convergents</a:t>
                </a:r>
                <a:r>
                  <a:rPr lang="en-US" sz="2400" dirty="0"/>
                  <a:t> of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Appreciate the hidden underlying simplicity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generalized continued fraction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CFs as they relate to solutions for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Pell’s Equation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3"/>
                <a:stretch>
                  <a:fillRect l="-1005" t="-1882" r="-386" b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8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CE073D-A38A-4D02-8F97-CBD50006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32" y="1887723"/>
            <a:ext cx="4724336" cy="4526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https://mpmath.org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815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67B8D3-562F-5761-02DD-5CACF6DA4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17" y="1319134"/>
            <a:ext cx="6180433" cy="51212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6929838" y="1694228"/>
            <a:ext cx="1856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uses </a:t>
            </a:r>
            <a:r>
              <a:rPr lang="en-US" b="1" dirty="0">
                <a:solidFill>
                  <a:srgbClr val="7030A0"/>
                </a:solidFill>
              </a:rPr>
              <a:t>from</a:t>
            </a:r>
            <a:r>
              <a:rPr lang="en-US" dirty="0"/>
              <a:t> and </a:t>
            </a:r>
            <a:r>
              <a:rPr lang="en-US" b="1" dirty="0">
                <a:solidFill>
                  <a:srgbClr val="7030A0"/>
                </a:solidFill>
              </a:rPr>
              <a:t>import</a:t>
            </a:r>
            <a:r>
              <a:rPr lang="en-US" dirty="0"/>
              <a:t> to bring 3</a:t>
            </a:r>
            <a:r>
              <a:rPr lang="en-US" baseline="30000" dirty="0"/>
              <a:t>rd</a:t>
            </a:r>
            <a:r>
              <a:rPr lang="en-US" dirty="0"/>
              <a:t> party packages into your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6865569" y="3553724"/>
            <a:ext cx="200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still use Newton's method!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277517" y="1319134"/>
            <a:ext cx="1941027" cy="322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2218544" y="1480541"/>
            <a:ext cx="4711294" cy="952351"/>
          </a:xfrm>
          <a:prstGeom prst="bentConnector3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449702" y="3076847"/>
            <a:ext cx="2683242" cy="1600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3132944" y="3876889"/>
            <a:ext cx="3732625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A49102A-1401-4182-9B8F-6188B78CAD69}"/>
              </a:ext>
            </a:extLst>
          </p:cNvPr>
          <p:cNvSpPr txBox="1"/>
          <p:nvPr/>
        </p:nvSpPr>
        <p:spPr>
          <a:xfrm>
            <a:off x="6929838" y="4644190"/>
            <a:ext cx="1930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normally don't want our lines to go beyond 80 columns in width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4D22AD-7010-4783-8FE7-682946C5F8C2}"/>
              </a:ext>
            </a:extLst>
          </p:cNvPr>
          <p:cNvSpPr/>
          <p:nvPr/>
        </p:nvSpPr>
        <p:spPr>
          <a:xfrm>
            <a:off x="509662" y="5548573"/>
            <a:ext cx="5948288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1B33040-0A91-4B55-81F2-D948CAC77516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 flipV="1">
            <a:off x="6457950" y="5244355"/>
            <a:ext cx="471888" cy="41613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9BFD594-A5C9-2C20-6150-DC1DB85BC902}"/>
              </a:ext>
            </a:extLst>
          </p:cNvPr>
          <p:cNvGrpSpPr/>
          <p:nvPr/>
        </p:nvGrpSpPr>
        <p:grpSpPr>
          <a:xfrm>
            <a:off x="2663796" y="5195820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58673F9-D1C1-9AC8-F88E-316573E6A2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1B4DC4-7A50-3CF3-E8C6-84E0E3A9638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CF68F67-86E8-572B-2446-63CA5CABA5B3}"/>
              </a:ext>
            </a:extLst>
          </p:cNvPr>
          <p:cNvGrpSpPr/>
          <p:nvPr/>
        </p:nvGrpSpPr>
        <p:grpSpPr>
          <a:xfrm>
            <a:off x="1500290" y="1955909"/>
            <a:ext cx="1076632" cy="369332"/>
            <a:chOff x="4704120" y="2356972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900A1C2-CF98-459A-F2A3-155FACE269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59C839-9919-7AF9-4A8F-76F623A148F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A78EB95-309D-B65B-6F36-96A9C2606446}"/>
              </a:ext>
            </a:extLst>
          </p:cNvPr>
          <p:cNvGrpSpPr/>
          <p:nvPr/>
        </p:nvGrpSpPr>
        <p:grpSpPr>
          <a:xfrm>
            <a:off x="2701055" y="6156829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EA8DDD-D123-45E8-9363-8F924DBE137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77A617F-A462-F9DE-AABB-D743465D1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60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5" grpId="0" animBg="1"/>
      <p:bldP spid="20" grpId="0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D8E40A-37F1-4FC7-9240-42F6B9D6B3E8}"/>
              </a:ext>
            </a:extLst>
          </p:cNvPr>
          <p:cNvSpPr txBox="1"/>
          <p:nvPr/>
        </p:nvSpPr>
        <p:spPr>
          <a:xfrm>
            <a:off x="7679346" y="3094015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D91E04-A15D-9EE9-10EC-A143EE119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77" y="2033478"/>
            <a:ext cx="8148245" cy="6989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AE2D86-D433-031E-A0E6-D8B39965B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94" b="10211"/>
          <a:stretch/>
        </p:blipFill>
        <p:spPr>
          <a:xfrm>
            <a:off x="872939" y="3239489"/>
            <a:ext cx="3699061" cy="2260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529EC-3E99-E1A8-E61E-34E85E586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484" y="3094015"/>
            <a:ext cx="1644649" cy="34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473F8E1-79B7-0CBE-7D01-9F8484028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39" y="1725590"/>
            <a:ext cx="8469722" cy="1674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Verifying Code Correctness</a:t>
            </a:r>
            <a:endParaRPr lang="en-US" sz="3200" u="sng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3769A-48E2-4BBB-B1AF-07158440519C}"/>
              </a:ext>
            </a:extLst>
          </p:cNvPr>
          <p:cNvSpPr txBox="1"/>
          <p:nvPr/>
        </p:nvSpPr>
        <p:spPr>
          <a:xfrm>
            <a:off x="1356852" y="4249761"/>
            <a:ext cx="643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Always seek </a:t>
            </a:r>
            <a:r>
              <a:rPr lang="en-US" b="1" u="sng" dirty="0">
                <a:solidFill>
                  <a:srgbClr val="7030A0"/>
                </a:solidFill>
              </a:rPr>
              <a:t>independent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i="1" dirty="0">
                <a:solidFill>
                  <a:srgbClr val="7030A0"/>
                </a:solidFill>
              </a:rPr>
              <a:t>confirmation</a:t>
            </a:r>
            <a:r>
              <a:rPr lang="en-US" b="1" dirty="0">
                <a:solidFill>
                  <a:srgbClr val="7030A0"/>
                </a:solidFill>
              </a:rPr>
              <a:t> of your program’s output!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21A995-7D8E-4BAF-8BC7-E89D5F0F63F7}"/>
              </a:ext>
            </a:extLst>
          </p:cNvPr>
          <p:cNvGrpSpPr/>
          <p:nvPr/>
        </p:nvGrpSpPr>
        <p:grpSpPr>
          <a:xfrm>
            <a:off x="7632774" y="3242966"/>
            <a:ext cx="1195276" cy="670005"/>
            <a:chOff x="5887577" y="5157447"/>
            <a:chExt cx="1715217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C1C865-48B4-4470-A59C-DC02E45F846E}"/>
                </a:ext>
              </a:extLst>
            </p:cNvPr>
            <p:cNvSpPr txBox="1"/>
            <p:nvPr/>
          </p:nvSpPr>
          <p:spPr>
            <a:xfrm>
              <a:off x="6292031" y="5157447"/>
              <a:ext cx="13107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Your output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4C3E4727-A72D-4DBD-8D2B-11BB3F8C0F0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rot="10800000" flipV="1">
              <a:off x="5887577" y="5342112"/>
              <a:ext cx="404454" cy="1"/>
            </a:xfrm>
            <a:prstGeom prst="bentConnector3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FFB1B31-D132-C046-CC9F-E55F3943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86" y="3523185"/>
            <a:ext cx="6695888" cy="10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Random Straws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8604"/>
            <a:ext cx="5485432" cy="464774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Write a program to perform </a:t>
            </a:r>
            <a:r>
              <a:rPr lang="en-US" sz="2400" b="1" dirty="0"/>
              <a:t>ten</a:t>
            </a:r>
            <a:r>
              <a:rPr lang="en-US" sz="2400" dirty="0"/>
              <a:t> </a:t>
            </a:r>
            <a:r>
              <a:rPr lang="en-US" sz="2400" b="1" dirty="0"/>
              <a:t>million runs</a:t>
            </a:r>
            <a:r>
              <a:rPr lang="en-US" sz="2400" dirty="0"/>
              <a:t> of an experiment that places a varying number of straws </a:t>
            </a:r>
            <a:r>
              <a:rPr lang="en-US" sz="2400" b="1" i="1" dirty="0">
                <a:solidFill>
                  <a:srgbClr val="0070C0"/>
                </a:solidFill>
              </a:rPr>
              <a:t>end-to-end</a:t>
            </a:r>
            <a:r>
              <a:rPr lang="en-US" sz="2400" dirty="0"/>
              <a:t> each run</a:t>
            </a:r>
            <a:endParaRPr lang="en-US" sz="2400" b="1" i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each run, start with a single straw of </a:t>
            </a:r>
            <a:r>
              <a:rPr lang="en-US" sz="2400" b="1" dirty="0">
                <a:solidFill>
                  <a:srgbClr val="00B050"/>
                </a:solidFill>
              </a:rPr>
              <a:t>random</a:t>
            </a:r>
            <a:r>
              <a:rPr lang="en-US" sz="2400" dirty="0"/>
              <a:t> length between 0 &lt; n &lt;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Then enter a loop that keeps adding additional straws of </a:t>
            </a:r>
            <a:r>
              <a:rPr lang="en-US" sz="2400" b="1" dirty="0">
                <a:solidFill>
                  <a:srgbClr val="00B050"/>
                </a:solidFill>
              </a:rPr>
              <a:t>random</a:t>
            </a:r>
            <a:r>
              <a:rPr lang="en-US" sz="2400" dirty="0"/>
              <a:t> length        (0 &lt; n &lt; 1) until the </a:t>
            </a:r>
            <a:r>
              <a:rPr lang="en-US" sz="2400" u="sng" dirty="0"/>
              <a:t>total</a:t>
            </a:r>
            <a:r>
              <a:rPr lang="en-US" sz="2400" dirty="0"/>
              <a:t> length is &gt;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Find the </a:t>
            </a:r>
            <a:r>
              <a:rPr lang="en-US" sz="2400" b="1" dirty="0"/>
              <a:t>mean</a:t>
            </a:r>
            <a:r>
              <a:rPr lang="en-US" sz="2400" dirty="0"/>
              <a:t> number of straws added before the total length &gt; 1, across </a:t>
            </a:r>
            <a:r>
              <a:rPr lang="en-US" sz="2400" i="1" dirty="0"/>
              <a:t>all</a:t>
            </a:r>
            <a:r>
              <a:rPr lang="en-US" sz="2400" dirty="0"/>
              <a:t> ten million runs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63" y="1787631"/>
            <a:ext cx="2141887" cy="21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1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Random Straws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458685" y="1785257"/>
            <a:ext cx="5304972" cy="36286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45943" y="1468581"/>
            <a:ext cx="53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917" y="1941676"/>
            <a:ext cx="82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Straws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0917" y="2297685"/>
            <a:ext cx="2300511" cy="369332"/>
            <a:chOff x="420917" y="2297685"/>
            <a:chExt cx="2300511" cy="369332"/>
          </a:xfrm>
        </p:grpSpPr>
        <p:sp>
          <p:nvSpPr>
            <p:cNvPr id="7" name="Can 6"/>
            <p:cNvSpPr/>
            <p:nvPr/>
          </p:nvSpPr>
          <p:spPr>
            <a:xfrm rot="16200000">
              <a:off x="1988457" y="1850980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0917" y="229768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8" name="Can 7"/>
          <p:cNvSpPr/>
          <p:nvPr/>
        </p:nvSpPr>
        <p:spPr>
          <a:xfrm rot="16200000">
            <a:off x="1988457" y="2254332"/>
            <a:ext cx="203200" cy="126274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0.13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24547" y="2697830"/>
            <a:ext cx="5504539" cy="372535"/>
            <a:chOff x="424547" y="2697830"/>
            <a:chExt cx="5504539" cy="372535"/>
          </a:xfrm>
        </p:grpSpPr>
        <p:sp>
          <p:nvSpPr>
            <p:cNvPr id="9" name="Can 8"/>
            <p:cNvSpPr/>
            <p:nvPr/>
          </p:nvSpPr>
          <p:spPr>
            <a:xfrm rot="16200000">
              <a:off x="3871689" y="1603097"/>
              <a:ext cx="203200" cy="257628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0.63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97718" y="2701033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0.76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4547" y="269783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58686" y="3238663"/>
            <a:ext cx="3802747" cy="203200"/>
            <a:chOff x="1458686" y="3238663"/>
            <a:chExt cx="3802747" cy="203200"/>
          </a:xfrm>
        </p:grpSpPr>
        <p:sp>
          <p:nvSpPr>
            <p:cNvPr id="11" name="Can 10"/>
            <p:cNvSpPr/>
            <p:nvPr/>
          </p:nvSpPr>
          <p:spPr>
            <a:xfrm rot="16200000">
              <a:off x="1988458" y="2708891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12" name="Can 11"/>
            <p:cNvSpPr/>
            <p:nvPr/>
          </p:nvSpPr>
          <p:spPr>
            <a:xfrm rot="16200000">
              <a:off x="3871690" y="2052119"/>
              <a:ext cx="203200" cy="257628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0.63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4547" y="3132216"/>
            <a:ext cx="7565569" cy="392711"/>
            <a:chOff x="424547" y="3132216"/>
            <a:chExt cx="7565569" cy="392711"/>
          </a:xfrm>
        </p:grpSpPr>
        <p:sp>
          <p:nvSpPr>
            <p:cNvPr id="13" name="Can 12"/>
            <p:cNvSpPr/>
            <p:nvPr/>
          </p:nvSpPr>
          <p:spPr>
            <a:xfrm rot="16200000">
              <a:off x="6154064" y="2309748"/>
              <a:ext cx="203200" cy="2061028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0.45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58748" y="3155595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4547" y="3132216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17287" y="3768465"/>
            <a:ext cx="5715002" cy="369332"/>
            <a:chOff x="417287" y="3768465"/>
            <a:chExt cx="5715002" cy="369332"/>
          </a:xfrm>
        </p:grpSpPr>
        <p:sp>
          <p:nvSpPr>
            <p:cNvPr id="23" name="Can 22"/>
            <p:cNvSpPr/>
            <p:nvPr/>
          </p:nvSpPr>
          <p:spPr>
            <a:xfrm rot="16200000">
              <a:off x="3692073" y="1614515"/>
              <a:ext cx="203200" cy="467723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0.89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7287" y="376846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37" name="Can 36"/>
          <p:cNvSpPr/>
          <p:nvPr/>
        </p:nvSpPr>
        <p:spPr>
          <a:xfrm rot="16200000">
            <a:off x="3692074" y="2014659"/>
            <a:ext cx="203200" cy="467723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0.89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20917" y="4168610"/>
            <a:ext cx="7616369" cy="371939"/>
            <a:chOff x="420917" y="4168610"/>
            <a:chExt cx="7616369" cy="371939"/>
          </a:xfrm>
        </p:grpSpPr>
        <p:sp>
          <p:nvSpPr>
            <p:cNvPr id="29" name="TextBox 28"/>
            <p:cNvSpPr txBox="1"/>
            <p:nvPr/>
          </p:nvSpPr>
          <p:spPr>
            <a:xfrm>
              <a:off x="7405918" y="4171217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1.02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0917" y="416861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8" name="Can 37"/>
            <p:cNvSpPr/>
            <p:nvPr/>
          </p:nvSpPr>
          <p:spPr>
            <a:xfrm rot="16200000">
              <a:off x="6625777" y="3721904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4547" y="4902995"/>
            <a:ext cx="2300511" cy="369332"/>
            <a:chOff x="424547" y="4902995"/>
            <a:chExt cx="2300511" cy="369332"/>
          </a:xfrm>
        </p:grpSpPr>
        <p:sp>
          <p:nvSpPr>
            <p:cNvPr id="41" name="Can 40"/>
            <p:cNvSpPr/>
            <p:nvPr/>
          </p:nvSpPr>
          <p:spPr>
            <a:xfrm rot="16200000">
              <a:off x="1992087" y="4456290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4547" y="490299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44" name="Can 43"/>
          <p:cNvSpPr/>
          <p:nvPr/>
        </p:nvSpPr>
        <p:spPr>
          <a:xfrm rot="16200000">
            <a:off x="1988457" y="4858518"/>
            <a:ext cx="203200" cy="126274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0.13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24547" y="5302016"/>
            <a:ext cx="3686624" cy="374837"/>
            <a:chOff x="424547" y="5302016"/>
            <a:chExt cx="3686624" cy="374837"/>
          </a:xfrm>
        </p:grpSpPr>
        <p:sp>
          <p:nvSpPr>
            <p:cNvPr id="45" name="Can 44"/>
            <p:cNvSpPr/>
            <p:nvPr/>
          </p:nvSpPr>
          <p:spPr>
            <a:xfrm rot="16200000">
              <a:off x="2968175" y="5103541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79803" y="5307521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0.20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4547" y="5302016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451425" y="5827297"/>
            <a:ext cx="1995718" cy="204920"/>
            <a:chOff x="1451425" y="5827297"/>
            <a:chExt cx="1995718" cy="204920"/>
          </a:xfrm>
        </p:grpSpPr>
        <p:sp>
          <p:nvSpPr>
            <p:cNvPr id="50" name="Can 49"/>
            <p:cNvSpPr/>
            <p:nvPr/>
          </p:nvSpPr>
          <p:spPr>
            <a:xfrm rot="16200000">
              <a:off x="1981197" y="5299245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51" name="Can 50"/>
            <p:cNvSpPr/>
            <p:nvPr/>
          </p:nvSpPr>
          <p:spPr>
            <a:xfrm rot="16200000">
              <a:off x="2960915" y="5544268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17287" y="5742743"/>
            <a:ext cx="5098139" cy="369332"/>
            <a:chOff x="417287" y="5742743"/>
            <a:chExt cx="5098139" cy="369332"/>
          </a:xfrm>
        </p:grpSpPr>
        <p:sp>
          <p:nvSpPr>
            <p:cNvPr id="52" name="TextBox 51"/>
            <p:cNvSpPr txBox="1"/>
            <p:nvPr/>
          </p:nvSpPr>
          <p:spPr>
            <a:xfrm>
              <a:off x="4884058" y="5742743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0.45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7287" y="5742743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64" name="Can 63"/>
            <p:cNvSpPr/>
            <p:nvPr/>
          </p:nvSpPr>
          <p:spPr>
            <a:xfrm rot="16200000">
              <a:off x="4015017" y="5217026"/>
              <a:ext cx="203200" cy="141877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0.25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451425" y="6283210"/>
            <a:ext cx="3374578" cy="207404"/>
            <a:chOff x="1451425" y="6283210"/>
            <a:chExt cx="3374578" cy="207404"/>
          </a:xfrm>
        </p:grpSpPr>
        <p:sp>
          <p:nvSpPr>
            <p:cNvPr id="65" name="Can 64"/>
            <p:cNvSpPr/>
            <p:nvPr/>
          </p:nvSpPr>
          <p:spPr>
            <a:xfrm rot="16200000">
              <a:off x="1981197" y="5757642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66" name="Can 65"/>
            <p:cNvSpPr/>
            <p:nvPr/>
          </p:nvSpPr>
          <p:spPr>
            <a:xfrm rot="16200000">
              <a:off x="2960915" y="6002665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  <p:sp>
          <p:nvSpPr>
            <p:cNvPr id="69" name="Can 68"/>
            <p:cNvSpPr/>
            <p:nvPr/>
          </p:nvSpPr>
          <p:spPr>
            <a:xfrm rot="16200000">
              <a:off x="4015017" y="5675423"/>
              <a:ext cx="203200" cy="141877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0.25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7287" y="6201140"/>
            <a:ext cx="8413747" cy="369332"/>
            <a:chOff x="417287" y="6201140"/>
            <a:chExt cx="8413747" cy="369332"/>
          </a:xfrm>
        </p:grpSpPr>
        <p:sp>
          <p:nvSpPr>
            <p:cNvPr id="67" name="TextBox 66"/>
            <p:cNvSpPr txBox="1"/>
            <p:nvPr/>
          </p:nvSpPr>
          <p:spPr>
            <a:xfrm>
              <a:off x="8199666" y="6201140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1.21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17287" y="620114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70" name="Can 69"/>
            <p:cNvSpPr/>
            <p:nvPr/>
          </p:nvSpPr>
          <p:spPr>
            <a:xfrm rot="16200000">
              <a:off x="6394224" y="4680965"/>
              <a:ext cx="203200" cy="3407689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0.76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 rot="16200000">
            <a:off x="13091" y="2765024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1</a:t>
            </a:r>
          </a:p>
        </p:txBody>
      </p:sp>
      <p:sp>
        <p:nvSpPr>
          <p:cNvPr id="55" name="TextBox 54"/>
          <p:cNvSpPr txBox="1"/>
          <p:nvPr/>
        </p:nvSpPr>
        <p:spPr>
          <a:xfrm rot="16200000">
            <a:off x="13091" y="4014557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2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11271" y="5519360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3</a:t>
            </a:r>
          </a:p>
        </p:txBody>
      </p:sp>
    </p:spTree>
    <p:extLst>
      <p:ext uri="{BB962C8B-B14F-4D97-AF65-F5344CB8AC3E}">
        <p14:creationId xmlns:p14="http://schemas.microsoft.com/office/powerpoint/2010/main" val="29715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44" grpId="0" animBg="1"/>
      <p:bldP spid="5" grpId="0"/>
      <p:bldP spid="55" grpId="0"/>
      <p:bldP spid="5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6161A8-F3D1-F47E-EBBA-F35A798A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355" y="1333949"/>
            <a:ext cx="4857143" cy="53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random_straws.py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415C72-D32A-4A11-A35B-248378CCDE64}"/>
              </a:ext>
            </a:extLst>
          </p:cNvPr>
          <p:cNvSpPr/>
          <p:nvPr/>
        </p:nvSpPr>
        <p:spPr>
          <a:xfrm>
            <a:off x="5908282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9C0B3A-CCF6-4057-B933-BEB342E41A64}"/>
              </a:ext>
            </a:extLst>
          </p:cNvPr>
          <p:cNvSpPr/>
          <p:nvPr/>
        </p:nvSpPr>
        <p:spPr>
          <a:xfrm>
            <a:off x="2612017" y="2639013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6AB1C2-3215-4657-83F5-8C1BCDEFFB14}"/>
              </a:ext>
            </a:extLst>
          </p:cNvPr>
          <p:cNvGrpSpPr/>
          <p:nvPr/>
        </p:nvGrpSpPr>
        <p:grpSpPr>
          <a:xfrm>
            <a:off x="3234543" y="3067137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79DD5D6-5D0D-4513-A053-8BD308884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337651-C26D-44C1-84A6-29C231D671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0D6FD5-3223-4CA9-B1EC-5D3685C7A74D}"/>
              </a:ext>
            </a:extLst>
          </p:cNvPr>
          <p:cNvGrpSpPr/>
          <p:nvPr/>
        </p:nvGrpSpPr>
        <p:grpSpPr>
          <a:xfrm>
            <a:off x="4496859" y="3277498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816358-45AB-4273-A8D2-8F19AABC6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A02766-B368-4A3D-B033-ED8E08A8514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107D6F-7E84-4D39-A94E-657CFB6EA930}"/>
              </a:ext>
            </a:extLst>
          </p:cNvPr>
          <p:cNvGrpSpPr/>
          <p:nvPr/>
        </p:nvGrpSpPr>
        <p:grpSpPr>
          <a:xfrm>
            <a:off x="4552221" y="3718792"/>
            <a:ext cx="1068643" cy="369332"/>
            <a:chOff x="3647644" y="4910075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A069A8-1B44-418B-B1C2-DCF595F8D18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FCA6A1-8107-44F2-AB35-D082CFD213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F22E00-E138-48A7-BE66-8B63902DBAA5}"/>
              </a:ext>
            </a:extLst>
          </p:cNvPr>
          <p:cNvGrpSpPr/>
          <p:nvPr/>
        </p:nvGrpSpPr>
        <p:grpSpPr>
          <a:xfrm>
            <a:off x="4130758" y="4597706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D7DAC6-B66D-487A-902E-14C52A34408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2BAC5F-D9BC-4227-916B-6929F1785A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8E0E80-952E-49BA-B3E0-37D74D3E69D4}"/>
              </a:ext>
            </a:extLst>
          </p:cNvPr>
          <p:cNvGrpSpPr/>
          <p:nvPr/>
        </p:nvGrpSpPr>
        <p:grpSpPr>
          <a:xfrm>
            <a:off x="2114502" y="4570946"/>
            <a:ext cx="862738" cy="585670"/>
            <a:chOff x="4658434" y="5282228"/>
            <a:chExt cx="862738" cy="58567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665D50-CDE6-4F89-904D-685675B523F1}"/>
                </a:ext>
              </a:extLst>
            </p:cNvPr>
            <p:cNvSpPr txBox="1"/>
            <p:nvPr/>
          </p:nvSpPr>
          <p:spPr>
            <a:xfrm>
              <a:off x="4658434" y="528222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8C06C92-7EC3-4A7E-AC58-A8D6DB913DD3}"/>
                </a:ext>
              </a:extLst>
            </p:cNvPr>
            <p:cNvCxnSpPr>
              <a:cxnSpLocks/>
            </p:cNvCxnSpPr>
            <p:nvPr/>
          </p:nvCxnSpPr>
          <p:spPr>
            <a:xfrm>
              <a:off x="4927368" y="5584672"/>
              <a:ext cx="593804" cy="2832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6AA1EA-109B-481E-B490-EE1587FD06D0}"/>
              </a:ext>
            </a:extLst>
          </p:cNvPr>
          <p:cNvGrpSpPr/>
          <p:nvPr/>
        </p:nvGrpSpPr>
        <p:grpSpPr>
          <a:xfrm>
            <a:off x="5473227" y="5237891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546FC7-9E4A-4277-927B-12573EC896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3548439-AC01-4ACF-B13D-8F91F1E2F3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7B5F8C-B817-4997-BE18-798574F34805}"/>
              </a:ext>
            </a:extLst>
          </p:cNvPr>
          <p:cNvGrpSpPr/>
          <p:nvPr/>
        </p:nvGrpSpPr>
        <p:grpSpPr>
          <a:xfrm>
            <a:off x="4536095" y="1536680"/>
            <a:ext cx="1084769" cy="369332"/>
            <a:chOff x="3912011" y="6259384"/>
            <a:chExt cx="1084769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DDBC03E-CB74-4032-82B0-0474ED822CAA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9C60FD-1F68-4AF6-AC1A-1770296DF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69021C-85B9-49FC-ABA8-454C6BD9BD19}"/>
              </a:ext>
            </a:extLst>
          </p:cNvPr>
          <p:cNvSpPr/>
          <p:nvPr/>
        </p:nvSpPr>
        <p:spPr>
          <a:xfrm>
            <a:off x="2553638" y="1829333"/>
            <a:ext cx="3538999" cy="6488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92FCD5-0EAF-C07B-8735-5295AB0851E4}"/>
              </a:ext>
            </a:extLst>
          </p:cNvPr>
          <p:cNvGrpSpPr/>
          <p:nvPr/>
        </p:nvGrpSpPr>
        <p:grpSpPr>
          <a:xfrm>
            <a:off x="5549197" y="5674258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4A4E4EB-F47B-1D1D-E6F2-1A58AA996F6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C68D324-EE3B-C6AB-2325-3DB094FEE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7D5AD06-5500-529A-F7CA-3F403636AB5B}"/>
              </a:ext>
            </a:extLst>
          </p:cNvPr>
          <p:cNvGrpSpPr/>
          <p:nvPr/>
        </p:nvGrpSpPr>
        <p:grpSpPr>
          <a:xfrm>
            <a:off x="6914094" y="6318876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C58B321-EF3D-7081-6854-D39F656F697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F35F406-4F0A-BB7B-4283-1068216F08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8D07BEA-B0EA-0562-CA31-D154E59FC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27" y="2216706"/>
            <a:ext cx="3143785" cy="9285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157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7E234D-248C-BC17-85B7-FE47CDC5A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35" y="1883658"/>
            <a:ext cx="5048731" cy="9160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random_straws.py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09" y="4327543"/>
            <a:ext cx="1993491" cy="1613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00" y="4367741"/>
            <a:ext cx="3933333" cy="15333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48529" y="2170270"/>
            <a:ext cx="1136888" cy="614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D62F0D-B89B-42EA-AFFA-6202FE6EDC26}"/>
              </a:ext>
            </a:extLst>
          </p:cNvPr>
          <p:cNvSpPr/>
          <p:nvPr/>
        </p:nvSpPr>
        <p:spPr>
          <a:xfrm>
            <a:off x="6961239" y="442210"/>
            <a:ext cx="1554111" cy="84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take about 60 secs</a:t>
            </a:r>
          </a:p>
        </p:txBody>
      </p:sp>
    </p:spTree>
    <p:extLst>
      <p:ext uri="{BB962C8B-B14F-4D97-AF65-F5344CB8AC3E}">
        <p14:creationId xmlns:p14="http://schemas.microsoft.com/office/powerpoint/2010/main" val="8885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190F03-D5C2-87E7-89D9-CDBAE32D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6EFE1-00BE-4F07-B5CB-28D9D342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56" y="614596"/>
            <a:ext cx="6025287" cy="562880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AFCF4B-1B12-F13E-84F6-20C51D2524FB}"/>
              </a:ext>
            </a:extLst>
          </p:cNvPr>
          <p:cNvSpPr/>
          <p:nvPr/>
        </p:nvSpPr>
        <p:spPr>
          <a:xfrm>
            <a:off x="4444584" y="1783830"/>
            <a:ext cx="1304144" cy="397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Python console application to display the integer factorizations of a given quadratic polynomial</a:t>
                </a:r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400" dirty="0"/>
                  <a:t>You may assume in all cases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 ∈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needs you to factor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this quadratic</a:t>
                </a:r>
                <a:r>
                  <a:rPr lang="en-US" sz="2400" dirty="0"/>
                  <a:t>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200" dirty="0"/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𝟏𝟏𝟓𝟒𝟐𝟓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𝟑𝟐𝟓𝟒𝟏𝟐𝟏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𝟑𝟕𝟗𝟎𝟐𝟎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/>
                  <a:t>Can we use the quadratic formula to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factor</a:t>
                </a:r>
                <a:r>
                  <a:rPr lang="en-US" sz="2400" dirty="0"/>
                  <a:t> this quadratic?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2"/>
                <a:stretch>
                  <a:fillRect l="-100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CA5508-F2DA-454F-98A5-714990F8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Factoring a Quadratic Polynomial</a:t>
            </a:r>
          </a:p>
        </p:txBody>
      </p:sp>
    </p:spTree>
    <p:extLst>
      <p:ext uri="{BB962C8B-B14F-4D97-AF65-F5344CB8AC3E}">
        <p14:creationId xmlns:p14="http://schemas.microsoft.com/office/powerpoint/2010/main" val="196306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90" y="1717710"/>
            <a:ext cx="8678410" cy="3774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Greatest Common Divisor (GCD)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29870" y="3361626"/>
            <a:ext cx="330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 </a:t>
            </a:r>
            <a:r>
              <a:rPr lang="en-US" sz="2400" dirty="0">
                <a:solidFill>
                  <a:srgbClr val="0070C0"/>
                </a:solidFill>
              </a:rPr>
              <a:t>One can determine the GCD without having to </a:t>
            </a:r>
            <a:r>
              <a:rPr lang="en-US" sz="2400" b="1" dirty="0">
                <a:solidFill>
                  <a:srgbClr val="0070C0"/>
                </a:solidFill>
              </a:rPr>
              <a:t>factor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either</a:t>
            </a:r>
            <a:r>
              <a:rPr lang="en-US" sz="2400" dirty="0">
                <a:solidFill>
                  <a:srgbClr val="0070C0"/>
                </a:solidFill>
              </a:rPr>
              <a:t> of the two integers!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21429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76171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62944" y="3610707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579587" y="360177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862944" y="3784983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17902" y="374859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862944" y="4010462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512459" y="4028271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73830" y="4282810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603174" y="4254922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873830" y="448923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579587" y="450126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798991" y="4694650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532416" y="465366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884716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536499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899457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551240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3425035" y="5377802"/>
            <a:ext cx="661760" cy="4899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What divides A and B must also divide the </a:t>
                </a:r>
                <a:r>
                  <a:rPr lang="en-US" b="1" i="1" dirty="0"/>
                  <a:t>difference</a:t>
                </a:r>
                <a:r>
                  <a:rPr lang="en-US" dirty="0"/>
                  <a:t> of A - B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Why?</a:t>
                </a:r>
              </a:p>
              <a:p>
                <a:pPr algn="ctr"/>
                <a:r>
                  <a:rPr lang="en-US" dirty="0"/>
                  <a:t>Given {A, B, a, b, r} ∊ </a:t>
                </a:r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ℤ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blipFill rotWithShape="0">
                <a:blip r:embed="rId3"/>
                <a:stretch>
                  <a:fillRect t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19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Quadratic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Fundamental Theorem of Algebra shows a polynomial of degree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2</a:t>
                </a:r>
                <a:r>
                  <a:rPr lang="en-US" sz="2400" dirty="0"/>
                  <a:t> will have exactly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2</a:t>
                </a:r>
                <a:r>
                  <a:rPr lang="en-US" sz="2400" dirty="0"/>
                  <a:t> roots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𝑱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𝑲𝒙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/>
                  <a:t>, the roots can be unique or repeated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Either one (or both) of the roots can be a real or a complex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Work </a:t>
                </a:r>
                <a:r>
                  <a:rPr lang="en-US" sz="2400" i="1" dirty="0"/>
                  <a:t>backwards</a:t>
                </a:r>
                <a:r>
                  <a:rPr lang="en-US" sz="2400" dirty="0"/>
                  <a:t> by starting as a factored a quadratic: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08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45455F-2CE5-4BF6-A4E4-25EBF72D4229}"/>
              </a:ext>
            </a:extLst>
          </p:cNvPr>
          <p:cNvGrpSpPr/>
          <p:nvPr/>
        </p:nvGrpSpPr>
        <p:grpSpPr>
          <a:xfrm>
            <a:off x="2792819" y="4784650"/>
            <a:ext cx="3005470" cy="361508"/>
            <a:chOff x="2792819" y="4784650"/>
            <a:chExt cx="3005470" cy="36150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9DD6A0E-85BF-4777-AA48-3E01A3E8D70F}"/>
                </a:ext>
              </a:extLst>
            </p:cNvPr>
            <p:cNvCxnSpPr/>
            <p:nvPr/>
          </p:nvCxnSpPr>
          <p:spPr>
            <a:xfrm>
              <a:off x="2792819" y="4827181"/>
              <a:ext cx="602511" cy="3189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B2DE8E4-9B96-4728-9800-1F7A8BF642E8}"/>
                </a:ext>
              </a:extLst>
            </p:cNvPr>
            <p:cNvCxnSpPr>
              <a:cxnSpLocks/>
            </p:cNvCxnSpPr>
            <p:nvPr/>
          </p:nvCxnSpPr>
          <p:spPr>
            <a:xfrm>
              <a:off x="4348717" y="4784650"/>
              <a:ext cx="0" cy="21619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930D5A3-3A83-4AEF-BE87-AA78E1C9E1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9070" y="4784650"/>
              <a:ext cx="659219" cy="3615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97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Factoring a Quadratic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7197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factor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dirty="0"/>
                  <a:t> we need to try every integer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where 1 ≤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%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000" dirty="0"/>
                  <a:t> == 0 (no remainder) then set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/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factor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we need to try every integer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</a:t>
                </a:r>
                <a:r>
                  <a:rPr lang="en-US" sz="2400" dirty="0"/>
                  <a:t> where 1 ≤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</a:t>
                </a:r>
                <a:r>
                  <a:rPr lang="en-US" sz="2400" dirty="0"/>
                  <a:t> ≤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%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000" dirty="0"/>
                  <a:t> == 0 (no remainder) then set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dirty="0"/>
                  <a:t>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/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𝒃𝒄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then we have found a factorization!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the sum does not equal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, then we have to keep trying more factors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71975"/>
              </a:xfrm>
              <a:blipFill>
                <a:blip r:embed="rId2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8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08CD5E-9201-B0E2-29A3-CFE3B004A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48" y="1468581"/>
            <a:ext cx="7356304" cy="4815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factor_quadratic.py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CD1281-9E99-3978-BDD3-B516F62DDFD2}"/>
              </a:ext>
            </a:extLst>
          </p:cNvPr>
          <p:cNvGrpSpPr/>
          <p:nvPr/>
        </p:nvGrpSpPr>
        <p:grpSpPr>
          <a:xfrm>
            <a:off x="6121238" y="5964534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69D122B-3EBB-A4F7-9D9A-F62C851D8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9A1104-CA1F-58B2-B602-3CD5874C7CD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145B41-0B93-F333-A998-E2F752837696}"/>
              </a:ext>
            </a:extLst>
          </p:cNvPr>
          <p:cNvGrpSpPr/>
          <p:nvPr/>
        </p:nvGrpSpPr>
        <p:grpSpPr>
          <a:xfrm>
            <a:off x="4418193" y="1461086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C884213-B005-A3C2-CEC8-634728C7D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F6EA7B-ECF0-CFBF-9687-F47910CA7C3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600A54-FEBE-EACA-37C1-4FA436C11DCE}"/>
              </a:ext>
            </a:extLst>
          </p:cNvPr>
          <p:cNvGrpSpPr/>
          <p:nvPr/>
        </p:nvGrpSpPr>
        <p:grpSpPr>
          <a:xfrm>
            <a:off x="4283826" y="2864335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195CF2-25A9-1B3F-50C2-2D39A0009C5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9F6A93-8BB7-C231-92CE-35CCBE367E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F48CCC-8A08-8B01-CFD8-EFA913F95F3E}"/>
              </a:ext>
            </a:extLst>
          </p:cNvPr>
          <p:cNvGrpSpPr/>
          <p:nvPr/>
        </p:nvGrpSpPr>
        <p:grpSpPr>
          <a:xfrm>
            <a:off x="3602790" y="3155968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4BF361-89A5-EB85-144F-5B7F065DB58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3C6C09D-99F6-7800-8FC7-131C7D72F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41A47E-4078-EA6D-4C67-864304B0E85A}"/>
              </a:ext>
            </a:extLst>
          </p:cNvPr>
          <p:cNvGrpSpPr/>
          <p:nvPr/>
        </p:nvGrpSpPr>
        <p:grpSpPr>
          <a:xfrm>
            <a:off x="3555139" y="3432063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268D41-7811-23BC-D9EA-A0D1FE47E26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95A28A-C190-78F8-EDF6-68C3C32AA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561C57-7B2C-AC0A-4DD8-92B7E73DA637}"/>
              </a:ext>
            </a:extLst>
          </p:cNvPr>
          <p:cNvGrpSpPr/>
          <p:nvPr/>
        </p:nvGrpSpPr>
        <p:grpSpPr>
          <a:xfrm>
            <a:off x="5824091" y="4546511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E834A6-9266-57C9-286B-3AEEA03995D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5EC41FD-EA16-FCD9-D05E-A0ACFD734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444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D1B6BF-7F8C-76DE-C3BD-5DEAA420E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33" y="2460482"/>
            <a:ext cx="3933333" cy="20095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0F8659-2DE1-4FF4-AA6A-5BB4DCC2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factor_quadratic.py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BE446-AA3B-4F43-9B0C-4DD8915E5127}"/>
                  </a:ext>
                </a:extLst>
              </p:cNvPr>
              <p:cNvSpPr/>
              <p:nvPr/>
            </p:nvSpPr>
            <p:spPr>
              <a:xfrm>
                <a:off x="926353" y="5131580"/>
                <a:ext cx="3811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gcd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115425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 3254121, 379020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BE446-AA3B-4F43-9B0C-4DD8915E5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3" y="5131580"/>
                <a:ext cx="381149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8C0B9897-A74C-4537-9269-06E68D7D2DDC}"/>
              </a:ext>
            </a:extLst>
          </p:cNvPr>
          <p:cNvSpPr/>
          <p:nvPr/>
        </p:nvSpPr>
        <p:spPr>
          <a:xfrm>
            <a:off x="5217664" y="2583662"/>
            <a:ext cx="3091543" cy="1408692"/>
          </a:xfrm>
          <a:prstGeom prst="borderCallout2">
            <a:avLst>
              <a:gd name="adj1" fmla="val 22414"/>
              <a:gd name="adj2" fmla="val -3085"/>
              <a:gd name="adj3" fmla="val 61152"/>
              <a:gd name="adj4" fmla="val -10704"/>
              <a:gd name="adj5" fmla="val 81091"/>
              <a:gd name="adj6" fmla="val -36649"/>
            </a:avLst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The code is not smart enough to recognize the </a:t>
            </a:r>
            <a:r>
              <a:rPr lang="en-US" b="1">
                <a:solidFill>
                  <a:schemeClr val="tx1"/>
                </a:solidFill>
              </a:rPr>
              <a:t>commutative</a:t>
            </a:r>
            <a:r>
              <a:rPr lang="en-US">
                <a:solidFill>
                  <a:srgbClr val="FF0000"/>
                </a:solidFill>
              </a:rPr>
              <a:t> and </a:t>
            </a:r>
            <a:r>
              <a:rPr lang="en-US" b="1">
                <a:solidFill>
                  <a:schemeClr val="tx1"/>
                </a:solidFill>
              </a:rPr>
              <a:t>distributive</a:t>
            </a:r>
            <a:r>
              <a:rPr lang="en-US">
                <a:solidFill>
                  <a:srgbClr val="FF0000"/>
                </a:solidFill>
              </a:rPr>
              <a:t> properties of multiplication, so it lists several legal but </a:t>
            </a:r>
            <a:r>
              <a:rPr lang="en-US" i="1">
                <a:solidFill>
                  <a:srgbClr val="FF0000"/>
                </a:solidFill>
              </a:rPr>
              <a:t>redundant</a:t>
            </a:r>
            <a:r>
              <a:rPr lang="en-US">
                <a:solidFill>
                  <a:srgbClr val="FF0000"/>
                </a:solidFill>
              </a:rPr>
              <a:t> roots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7AD0B0C0-6196-43EA-846C-F6A21F837F70}"/>
              </a:ext>
            </a:extLst>
          </p:cNvPr>
          <p:cNvSpPr/>
          <p:nvPr/>
        </p:nvSpPr>
        <p:spPr>
          <a:xfrm>
            <a:off x="5217664" y="4470006"/>
            <a:ext cx="3091543" cy="1171252"/>
          </a:xfrm>
          <a:prstGeom prst="borderCallout2">
            <a:avLst>
              <a:gd name="adj1" fmla="val 22414"/>
              <a:gd name="adj2" fmla="val -3085"/>
              <a:gd name="adj3" fmla="val 27027"/>
              <a:gd name="adj4" fmla="val -13328"/>
              <a:gd name="adj5" fmla="val 58716"/>
              <a:gd name="adj6" fmla="val -19236"/>
            </a:avLst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code should also first factor out the </a:t>
            </a:r>
            <a:r>
              <a:rPr lang="en-US" b="1" dirty="0">
                <a:solidFill>
                  <a:schemeClr val="tx1"/>
                </a:solidFill>
              </a:rPr>
              <a:t>GCD</a:t>
            </a:r>
            <a:r>
              <a:rPr lang="en-US" dirty="0">
                <a:solidFill>
                  <a:srgbClr val="FF0000"/>
                </a:solidFill>
              </a:rPr>
              <a:t> shared between all the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8F8C9-6954-307F-E55F-A4859E2EC2A8}"/>
                  </a:ext>
                </a:extLst>
              </p:cNvPr>
              <p:cNvSpPr txBox="1"/>
              <p:nvPr/>
            </p:nvSpPr>
            <p:spPr>
              <a:xfrm>
                <a:off x="2286000" y="1416793"/>
                <a:ext cx="4572000" cy="529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𝟏𝟏𝟓𝟒𝟐𝟓</m:t>
                      </m:r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𝟑𝟐𝟓𝟒𝟏𝟐𝟏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𝟑𝟕𝟗𝟎𝟐𝟎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8F8C9-6954-307F-E55F-A4859E2EC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416793"/>
                <a:ext cx="4572000" cy="529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77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Multiplication is repeated addition, so a computer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much faster at adding </a:t>
                </a:r>
                <a:r>
                  <a:rPr lang="en-US" sz="2400" dirty="0"/>
                  <a:t>two numbers than </a:t>
                </a:r>
                <a:r>
                  <a:rPr lang="en-US" sz="2400" i="1" dirty="0"/>
                  <a:t>multiplying</a:t>
                </a:r>
                <a:r>
                  <a:rPr lang="en-US" sz="2400" dirty="0"/>
                  <a:t> them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From our first days in Algebra, we are taught that you can only add “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like</a:t>
                </a:r>
                <a:r>
                  <a:rPr lang="en-US" sz="2400" dirty="0"/>
                  <a:t>” terms (those terms where each variable and exponent are the same)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Hence, we are taught that the </a:t>
                </a:r>
                <a:r>
                  <a:rPr lang="en-US" sz="2400" b="1" dirty="0"/>
                  <a:t>FOIL</a:t>
                </a:r>
                <a:r>
                  <a:rPr lang="en-US" sz="2400" dirty="0"/>
                  <a:t> method of expanding the product of two monomials requires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four (4)</a:t>
                </a:r>
                <a:r>
                  <a:rPr lang="en-US" sz="2400" b="1" dirty="0"/>
                  <a:t> </a:t>
                </a:r>
                <a:r>
                  <a:rPr lang="en-US" sz="2400" dirty="0"/>
                  <a:t>multiplications: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first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outside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inside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last</a:t>
                </a:r>
                <a:r>
                  <a:rPr lang="en-US" sz="2400" dirty="0">
                    <a:solidFill>
                      <a:srgbClr val="0070C0"/>
                    </a:solidFill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083" t="-1961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23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Volker Strassen showed in 1969 that you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only need </a:t>
                </a:r>
                <a:r>
                  <a:rPr lang="en-US" sz="2400" b="1" dirty="0"/>
                  <a:t>three</a:t>
                </a:r>
                <a:r>
                  <a:rPr lang="en-US" sz="2400" dirty="0"/>
                  <a:t> (3) multiplications!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 ∗7=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 ∗9=</m:t>
                      </m:r>
                      <m:r>
                        <a:rPr lang="en-US" sz="2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8 ∗16=</m:t>
                      </m:r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128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solution is then: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128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23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1377130"/>
            <a:ext cx="2057400" cy="325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8054242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break the rules by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adding</a:t>
                </a:r>
                <a:r>
                  <a:rPr lang="en-US" sz="2400" dirty="0"/>
                  <a:t> the 3 + 5 = </a:t>
                </a:r>
                <a:r>
                  <a:rPr lang="en-US" sz="2400" b="1" dirty="0"/>
                  <a:t>8</a:t>
                </a:r>
                <a:r>
                  <a:rPr lang="en-US" sz="2400" dirty="0"/>
                  <a:t> and 7 + 9 = </a:t>
                </a:r>
                <a:r>
                  <a:rPr lang="en-US" sz="2400" b="1" dirty="0"/>
                  <a:t>16</a:t>
                </a:r>
                <a:r>
                  <a:rPr lang="en-US" sz="2400" dirty="0"/>
                  <a:t>, even though they are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like terms!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 ∗7=21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 ∗9=45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=128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Essentially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we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trade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one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multiplication for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two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subtractions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128 −45 −21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+62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8054242" cy="4351338"/>
              </a:xfrm>
              <a:blipFill rotWithShape="0">
                <a:blip r:embed="rId2"/>
                <a:stretch>
                  <a:fillRect l="-1060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2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we cover matrix multiplication, you will find that the naïve approach requires </a:t>
            </a:r>
            <a:r>
              <a:rPr lang="en-US" sz="2400" b="1" dirty="0"/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3</a:t>
            </a:r>
            <a:r>
              <a:rPr lang="en-US" sz="2400" dirty="0"/>
              <a:t> operations, so a 3 x 3 matrix multiply requires </a:t>
            </a:r>
            <a:r>
              <a:rPr lang="en-US" sz="2400" u="sng" dirty="0"/>
              <a:t>27</a:t>
            </a:r>
            <a:r>
              <a:rPr lang="en-US" sz="2400" dirty="0"/>
              <a:t> multiplications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Volker Strassen showed in his 1969 paper that the exponent is less than 3.  Further improvements on Strassen’s method has brought this down to </a:t>
            </a:r>
            <a:r>
              <a:rPr lang="en-US" sz="2400" b="1" dirty="0"/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2.375477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B050"/>
                </a:solidFill>
              </a:rPr>
              <a:t>Why is this important?  </a:t>
            </a:r>
            <a:r>
              <a:rPr lang="en-US" sz="2400" dirty="0"/>
              <a:t>Because if you have really large matrices (think about solving </a:t>
            </a:r>
            <a:r>
              <a:rPr lang="en-US" sz="2400" b="1" dirty="0"/>
              <a:t>1,000</a:t>
            </a:r>
            <a:r>
              <a:rPr lang="en-US" sz="2400" dirty="0"/>
              <a:t> equations with </a:t>
            </a:r>
            <a:r>
              <a:rPr lang="en-US" sz="2400" b="1" dirty="0"/>
              <a:t>1,000</a:t>
            </a:r>
            <a:r>
              <a:rPr lang="en-US" sz="2400" dirty="0"/>
              <a:t> unknowns) the difference adds up </a:t>
            </a:r>
            <a:r>
              <a:rPr lang="en-US" sz="2400" i="1" dirty="0"/>
              <a:t>quickly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</a:t>
            </a:r>
            <a:r>
              <a:rPr lang="en-US" sz="2400" b="1" dirty="0"/>
              <a:t>N = 1000</a:t>
            </a:r>
            <a:r>
              <a:rPr lang="en-US" sz="2400" dirty="0"/>
              <a:t>, Strassen’s method is </a:t>
            </a:r>
            <a:r>
              <a:rPr lang="en-US" sz="2400" b="1" dirty="0">
                <a:solidFill>
                  <a:srgbClr val="FF0000"/>
                </a:solidFill>
              </a:rPr>
              <a:t>74x faster! </a:t>
            </a:r>
            <a:r>
              <a:rPr lang="en-US" sz="2400" dirty="0"/>
              <a:t>(not just a mere 74% faster)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than the naïve approach to matrix multiplication</a:t>
            </a:r>
            <a:endParaRPr lang="en-US" sz="20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0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Goldbach’s Conjecture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55" y="2432516"/>
            <a:ext cx="3945720" cy="3435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22" y="1715024"/>
            <a:ext cx="3933333" cy="13238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188" y="4150166"/>
            <a:ext cx="1905000" cy="2143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13" y="3342119"/>
            <a:ext cx="4980952" cy="504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6423E1-7161-45DE-B6A6-C31B4EDA0423}"/>
                  </a:ext>
                </a:extLst>
              </p:cNvPr>
              <p:cNvSpPr txBox="1"/>
              <p:nvPr/>
            </p:nvSpPr>
            <p:spPr>
              <a:xfrm>
                <a:off x="1079195" y="4312207"/>
                <a:ext cx="3504987" cy="1200329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Every </a:t>
                </a:r>
                <a:r>
                  <a:rPr lang="en-US" sz="2400" b="1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even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integer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can be written as the sum of two odd primes!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6423E1-7161-45DE-B6A6-C31B4EDA0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95" y="4312207"/>
                <a:ext cx="3504987" cy="1200329"/>
              </a:xfrm>
              <a:prstGeom prst="rect">
                <a:avLst/>
              </a:prstGeom>
              <a:blipFill>
                <a:blip r:embed="rId6"/>
                <a:stretch>
                  <a:fillRect l="-1379" t="-2970" r="-3276" b="-89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58DFCF-EE47-4425-B582-7F96FA4F272F}"/>
              </a:ext>
            </a:extLst>
          </p:cNvPr>
          <p:cNvSpPr txBox="1"/>
          <p:nvPr/>
        </p:nvSpPr>
        <p:spPr>
          <a:xfrm>
            <a:off x="5048193" y="1321185"/>
            <a:ext cx="344604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Despite its simplicity, this remains a </a:t>
            </a:r>
            <a:r>
              <a:rPr lang="en-US" sz="1800" b="1" dirty="0"/>
              <a:t>conjecture </a:t>
            </a:r>
            <a:r>
              <a:rPr lang="en-US" sz="1800" dirty="0"/>
              <a:t>as it has been neither proven nor disproven</a:t>
            </a:r>
          </a:p>
        </p:txBody>
      </p:sp>
    </p:spTree>
    <p:extLst>
      <p:ext uri="{BB962C8B-B14F-4D97-AF65-F5344CB8AC3E}">
        <p14:creationId xmlns:p14="http://schemas.microsoft.com/office/powerpoint/2010/main" val="38169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86D1C1-7ACE-030D-0BD9-FA023E122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59" y="1308027"/>
            <a:ext cx="6468080" cy="53401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7C67FB-CD5A-807C-D6C2-F3DE626AB54C}"/>
              </a:ext>
            </a:extLst>
          </p:cNvPr>
          <p:cNvGrpSpPr/>
          <p:nvPr/>
        </p:nvGrpSpPr>
        <p:grpSpPr>
          <a:xfrm>
            <a:off x="3235135" y="142740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F472064-F74B-DB5C-5963-B654CB96B1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87887C-7B17-F169-58E7-EA3C4891323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AD4568-81BB-06CF-FF3C-C183FAD7468B}"/>
              </a:ext>
            </a:extLst>
          </p:cNvPr>
          <p:cNvGrpSpPr/>
          <p:nvPr/>
        </p:nvGrpSpPr>
        <p:grpSpPr>
          <a:xfrm>
            <a:off x="5230097" y="159708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495DAE-2951-C4BE-CCC3-DE2D9A119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7AE59E-C4F9-5174-926A-FD01CF18A0C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39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euclid_gcd.py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AA0917-8200-75F5-A8FB-426E6C84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839" y="1690689"/>
            <a:ext cx="5270322" cy="47639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BD0AA6-1F1B-38F5-3C61-79EDAC412D6C}"/>
              </a:ext>
            </a:extLst>
          </p:cNvPr>
          <p:cNvSpPr/>
          <p:nvPr/>
        </p:nvSpPr>
        <p:spPr>
          <a:xfrm>
            <a:off x="2363255" y="2715282"/>
            <a:ext cx="1744050" cy="1856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C34B9FDA-6F34-6990-AEEE-D7BA679E9E3F}"/>
              </a:ext>
            </a:extLst>
          </p:cNvPr>
          <p:cNvSpPr/>
          <p:nvPr/>
        </p:nvSpPr>
        <p:spPr>
          <a:xfrm rot="10800000">
            <a:off x="1257814" y="2657092"/>
            <a:ext cx="1021326" cy="1914908"/>
          </a:xfrm>
          <a:prstGeom prst="curvedLeftArrow">
            <a:avLst>
              <a:gd name="adj1" fmla="val 25000"/>
              <a:gd name="adj2" fmla="val 50000"/>
              <a:gd name="adj3" fmla="val 2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BB8EE11-92F6-3887-17CE-4DA22C5A60D9}"/>
              </a:ext>
            </a:extLst>
          </p:cNvPr>
          <p:cNvSpPr/>
          <p:nvPr/>
        </p:nvSpPr>
        <p:spPr>
          <a:xfrm>
            <a:off x="5262793" y="1976476"/>
            <a:ext cx="2112730" cy="871655"/>
          </a:xfrm>
          <a:prstGeom prst="wedgeRoundRectCallout">
            <a:avLst>
              <a:gd name="adj1" fmla="val -137406"/>
              <a:gd name="adj2" fmla="val -3561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if</a:t>
            </a:r>
            <a:r>
              <a:rPr lang="en-US" sz="1600" dirty="0">
                <a:solidFill>
                  <a:schemeClr val="tx1"/>
                </a:solidFill>
              </a:rPr>
              <a:t> statement introduces a scope with the </a:t>
            </a:r>
            <a:r>
              <a:rPr lang="en-US" sz="1600" b="1" dirty="0">
                <a:solidFill>
                  <a:schemeClr val="tx1"/>
                </a:solidFill>
              </a:rPr>
              <a:t>colon 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56078CB-44B0-5DBA-3A93-81F92A5FD2AB}"/>
              </a:ext>
            </a:extLst>
          </p:cNvPr>
          <p:cNvSpPr/>
          <p:nvPr/>
        </p:nvSpPr>
        <p:spPr>
          <a:xfrm>
            <a:off x="5159302" y="3429000"/>
            <a:ext cx="2112730" cy="871655"/>
          </a:xfrm>
          <a:prstGeom prst="wedgeRoundRectCallout">
            <a:avLst>
              <a:gd name="adj1" fmla="val -116710"/>
              <a:gd name="adj2" fmla="val -11097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while</a:t>
            </a:r>
            <a:r>
              <a:rPr lang="en-US" sz="1600" dirty="0">
                <a:solidFill>
                  <a:schemeClr val="tx1"/>
                </a:solidFill>
              </a:rPr>
              <a:t> statement introduces a scope with the </a:t>
            </a:r>
            <a:r>
              <a:rPr lang="en-US" sz="1600" b="1" dirty="0">
                <a:solidFill>
                  <a:schemeClr val="tx1"/>
                </a:solidFill>
              </a:rPr>
              <a:t>colon 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8B1F8DF-7305-2A18-E47E-B0A98336F4D4}"/>
              </a:ext>
            </a:extLst>
          </p:cNvPr>
          <p:cNvSpPr/>
          <p:nvPr/>
        </p:nvSpPr>
        <p:spPr>
          <a:xfrm>
            <a:off x="173905" y="1690689"/>
            <a:ext cx="1594572" cy="787879"/>
          </a:xfrm>
          <a:prstGeom prst="wedgeRoundRectCallout">
            <a:avLst>
              <a:gd name="adj1" fmla="val 115125"/>
              <a:gd name="adj2" fmla="val 35223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convenient </a:t>
            </a:r>
            <a:r>
              <a:rPr lang="en-US" b="1" dirty="0">
                <a:solidFill>
                  <a:schemeClr val="tx1"/>
                </a:solidFill>
              </a:rPr>
              <a:t>tuple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i="1" dirty="0">
                <a:solidFill>
                  <a:schemeClr val="tx1"/>
                </a:solidFill>
              </a:rPr>
              <a:t>swap</a:t>
            </a:r>
            <a:r>
              <a:rPr lang="en-US" dirty="0">
                <a:solidFill>
                  <a:schemeClr val="tx1"/>
                </a:solidFill>
              </a:rPr>
              <a:t> two values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9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https://www.sympy.org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2EDCA3-7441-3622-9EAE-F1FB9B37E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01" y="1955968"/>
            <a:ext cx="6486197" cy="45369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0CE6CD-52B3-7CBE-BE0F-1EB821BB1FFA}"/>
              </a:ext>
            </a:extLst>
          </p:cNvPr>
          <p:cNvSpPr/>
          <p:nvPr/>
        </p:nvSpPr>
        <p:spPr>
          <a:xfrm>
            <a:off x="3072985" y="3320321"/>
            <a:ext cx="1191718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C41216-C71E-C0F9-A09D-E4C9AD35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2" y="2245341"/>
            <a:ext cx="8255036" cy="23673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2014402" y="1378974"/>
            <a:ext cx="511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https://docs.python.org/3/library/itertools.html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0CE6CD-52B3-7CBE-BE0F-1EB821BB1FFA}"/>
              </a:ext>
            </a:extLst>
          </p:cNvPr>
          <p:cNvSpPr/>
          <p:nvPr/>
        </p:nvSpPr>
        <p:spPr>
          <a:xfrm>
            <a:off x="4811843" y="2664718"/>
            <a:ext cx="2016177" cy="273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3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778850C2-2E9E-15EE-25F2-9668182A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59" y="1308027"/>
            <a:ext cx="6468080" cy="53401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7C67FB-CD5A-807C-D6C2-F3DE626AB54C}"/>
              </a:ext>
            </a:extLst>
          </p:cNvPr>
          <p:cNvGrpSpPr/>
          <p:nvPr/>
        </p:nvGrpSpPr>
        <p:grpSpPr>
          <a:xfrm>
            <a:off x="3235135" y="142740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F472064-F74B-DB5C-5963-B654CB96B1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87887C-7B17-F169-58E7-EA3C4891323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AD4568-81BB-06CF-FF3C-C183FAD7468B}"/>
              </a:ext>
            </a:extLst>
          </p:cNvPr>
          <p:cNvGrpSpPr/>
          <p:nvPr/>
        </p:nvGrpSpPr>
        <p:grpSpPr>
          <a:xfrm>
            <a:off x="5230097" y="159708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495DAE-2951-C4BE-CCC3-DE2D9A119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7AE59E-C4F9-5174-926A-FD01CF18A0C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978FAA-2779-E5D3-5CD0-0070A69EAE09}"/>
              </a:ext>
            </a:extLst>
          </p:cNvPr>
          <p:cNvGrpSpPr/>
          <p:nvPr/>
        </p:nvGrpSpPr>
        <p:grpSpPr>
          <a:xfrm>
            <a:off x="2368079" y="2325322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2A269F-C16F-4DBD-1046-C2DC252B2EB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C4BF855-038D-5EB0-3B3B-CC355D51F4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27762B-2DF7-2EC7-E7E0-4769659C2C30}"/>
              </a:ext>
            </a:extLst>
          </p:cNvPr>
          <p:cNvGrpSpPr/>
          <p:nvPr/>
        </p:nvGrpSpPr>
        <p:grpSpPr>
          <a:xfrm>
            <a:off x="4642677" y="3238243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DDAE5C-26C2-451D-D9FC-0CD5CDDF76A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7AC6D6C-3499-FC5E-1853-737056A5C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15D084-2468-48F3-D033-D11042506792}"/>
              </a:ext>
            </a:extLst>
          </p:cNvPr>
          <p:cNvGrpSpPr/>
          <p:nvPr/>
        </p:nvGrpSpPr>
        <p:grpSpPr>
          <a:xfrm>
            <a:off x="5889448" y="3763436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0353D5-8E4F-5EC5-047A-21A4C3BE2A6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2AD3C-D841-1BC2-DA16-7868E21B21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861128-0AA9-7142-98A0-28F1F8FD3EFD}"/>
              </a:ext>
            </a:extLst>
          </p:cNvPr>
          <p:cNvGrpSpPr/>
          <p:nvPr/>
        </p:nvGrpSpPr>
        <p:grpSpPr>
          <a:xfrm>
            <a:off x="6013716" y="5374214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C029EE-45AA-1C3C-A479-9D68A0D6DE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0A3D2E9-B978-D29B-82B5-1A51731031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C09647-A7D7-FE39-88A5-5F0B1389DFD3}"/>
              </a:ext>
            </a:extLst>
          </p:cNvPr>
          <p:cNvGrpSpPr/>
          <p:nvPr/>
        </p:nvGrpSpPr>
        <p:grpSpPr>
          <a:xfrm>
            <a:off x="3517009" y="573079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E6424D-B2E4-9D3B-9491-2F23C369DF7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32B2636-5BF1-AA12-5919-2A3000DF96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71B00B-8719-D1F8-E72D-CC8A8C5B123E}"/>
              </a:ext>
            </a:extLst>
          </p:cNvPr>
          <p:cNvGrpSpPr/>
          <p:nvPr/>
        </p:nvGrpSpPr>
        <p:grpSpPr>
          <a:xfrm>
            <a:off x="5120154" y="591545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948BC5-706A-C0DD-5FCD-0F356C139DD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3681D00-9179-628B-466B-5CDFC7465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40237D-F0A1-237C-FBC4-903503DA2FC9}"/>
              </a:ext>
            </a:extLst>
          </p:cNvPr>
          <p:cNvGrpSpPr/>
          <p:nvPr/>
        </p:nvGrpSpPr>
        <p:grpSpPr>
          <a:xfrm>
            <a:off x="6036321" y="4302063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C04766-4359-0FE5-C211-DA4C7B98B0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A150D1-BE08-3EB9-7C24-6688F61A4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1A1C0E8-5668-F906-9B2B-32100CE74CD5}"/>
              </a:ext>
            </a:extLst>
          </p:cNvPr>
          <p:cNvGrpSpPr/>
          <p:nvPr/>
        </p:nvGrpSpPr>
        <p:grpSpPr>
          <a:xfrm>
            <a:off x="5386982" y="6277566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A4FAF4-4F2F-5D92-426A-5185231231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36DBE17-7D52-FAF8-A6BD-75A1FD4C7F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68C8CCD-71D0-3814-EC77-46A2BB68A7AE}"/>
              </a:ext>
            </a:extLst>
          </p:cNvPr>
          <p:cNvSpPr txBox="1"/>
          <p:nvPr/>
        </p:nvSpPr>
        <p:spPr>
          <a:xfrm>
            <a:off x="5054267" y="2196101"/>
            <a:ext cx="2136098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hlinkClick r:id="rId4"/>
              </a:rPr>
              <a:t>Asterisks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C628A-9B05-2850-3E66-7EF91D56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33" y="1602959"/>
            <a:ext cx="7333333" cy="4761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07D6563-141D-2761-13AB-3B91946B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40" y="1468581"/>
            <a:ext cx="6177921" cy="4971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C55967-11EC-49AD-A823-9AE9EE113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9" y="3016308"/>
            <a:ext cx="6047619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Expanding Your Definition of a “Number”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18" y="1468581"/>
            <a:ext cx="7102164" cy="488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4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4DDF4-B4B7-46F9-A512-964DBA5AD253}"/>
                  </a:ext>
                </a:extLst>
              </p:cNvPr>
              <p:cNvSpPr txBox="1"/>
              <p:nvPr/>
            </p:nvSpPr>
            <p:spPr>
              <a:xfrm>
                <a:off x="2540547" y="1354234"/>
                <a:ext cx="4062907" cy="164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4DDF4-B4B7-46F9-A512-964DBA5AD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547" y="1354234"/>
                <a:ext cx="4062907" cy="1641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4B9E1-3B13-43B9-A506-56A12A4F9C9F}"/>
                  </a:ext>
                </a:extLst>
              </p:cNvPr>
              <p:cNvSpPr txBox="1"/>
              <p:nvPr/>
            </p:nvSpPr>
            <p:spPr>
              <a:xfrm>
                <a:off x="1747684" y="3313636"/>
                <a:ext cx="56486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In a </a:t>
                </a:r>
                <a:r>
                  <a:rPr lang="en-US" sz="2400" u="sng" dirty="0">
                    <a:solidFill>
                      <a:srgbClr val="0070C0"/>
                    </a:solidFill>
                  </a:rPr>
                  <a:t>standard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continued fraction,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4B9E1-3B13-43B9-A506-56A12A4F9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3313636"/>
                <a:ext cx="5648632" cy="461665"/>
              </a:xfrm>
              <a:prstGeom prst="rect">
                <a:avLst/>
              </a:prstGeom>
              <a:blipFill>
                <a:blip r:embed="rId3"/>
                <a:stretch>
                  <a:fillRect l="-64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E82CF-86BB-43F0-9969-A9C4F75210FC}"/>
                  </a:ext>
                </a:extLst>
              </p:cNvPr>
              <p:cNvSpPr txBox="1"/>
              <p:nvPr/>
            </p:nvSpPr>
            <p:spPr>
              <a:xfrm>
                <a:off x="2284611" y="4285841"/>
                <a:ext cx="3895875" cy="1539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𝟐𝟒𝟓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E82CF-86BB-43F0-9969-A9C4F7521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611" y="4285841"/>
                <a:ext cx="3895875" cy="1539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135D0F9-555C-469A-BE7B-4575FB0EC3CC}"/>
              </a:ext>
            </a:extLst>
          </p:cNvPr>
          <p:cNvSpPr/>
          <p:nvPr/>
        </p:nvSpPr>
        <p:spPr>
          <a:xfrm>
            <a:off x="5053147" y="5324168"/>
            <a:ext cx="427703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B04615-3289-4836-B075-B88FAEDFA765}"/>
              </a:ext>
            </a:extLst>
          </p:cNvPr>
          <p:cNvSpPr/>
          <p:nvPr/>
        </p:nvSpPr>
        <p:spPr>
          <a:xfrm>
            <a:off x="3775588" y="4525297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08A2BC-A9D9-447C-A401-092EB1E4DC67}"/>
              </a:ext>
            </a:extLst>
          </p:cNvPr>
          <p:cNvSpPr/>
          <p:nvPr/>
        </p:nvSpPr>
        <p:spPr>
          <a:xfrm>
            <a:off x="4395020" y="4935423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742A3-CF79-46D9-A75B-59A3D22C827B}"/>
              </a:ext>
            </a:extLst>
          </p:cNvPr>
          <p:cNvSpPr/>
          <p:nvPr/>
        </p:nvSpPr>
        <p:spPr>
          <a:xfrm>
            <a:off x="5844511" y="5515897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204C95-E148-46C9-A766-BDB2804C30EC}"/>
              </a:ext>
            </a:extLst>
          </p:cNvPr>
          <p:cNvSpPr/>
          <p:nvPr/>
        </p:nvSpPr>
        <p:spPr>
          <a:xfrm>
            <a:off x="5508523" y="4285841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F3048F-80E5-43BB-94AC-8CFAE16A2F5F}"/>
              </a:ext>
            </a:extLst>
          </p:cNvPr>
          <p:cNvSpPr/>
          <p:nvPr/>
        </p:nvSpPr>
        <p:spPr>
          <a:xfrm>
            <a:off x="5803492" y="4748305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69D3B7-7B17-426D-A890-383D23FD7336}"/>
              </a:ext>
            </a:extLst>
          </p:cNvPr>
          <p:cNvSpPr/>
          <p:nvPr/>
        </p:nvSpPr>
        <p:spPr>
          <a:xfrm>
            <a:off x="6216447" y="5121971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50522D-78A1-45B5-BE42-AAA40E995AEC}"/>
              </a:ext>
            </a:extLst>
          </p:cNvPr>
          <p:cNvSpPr/>
          <p:nvPr/>
        </p:nvSpPr>
        <p:spPr>
          <a:xfrm>
            <a:off x="6526163" y="5515897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9711AA-5C42-4BAA-936C-90C6B8733B82}"/>
              </a:ext>
            </a:extLst>
          </p:cNvPr>
          <p:cNvSpPr/>
          <p:nvPr/>
        </p:nvSpPr>
        <p:spPr>
          <a:xfrm>
            <a:off x="7051421" y="3354298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ADCC31B-B3FF-4A71-91E4-C7FE16B5E564}"/>
              </a:ext>
            </a:extLst>
          </p:cNvPr>
          <p:cNvCxnSpPr>
            <a:stCxn id="19" idx="3"/>
          </p:cNvCxnSpPr>
          <p:nvPr/>
        </p:nvCxnSpPr>
        <p:spPr>
          <a:xfrm flipH="1">
            <a:off x="5844511" y="3546027"/>
            <a:ext cx="1413387" cy="933102"/>
          </a:xfrm>
          <a:prstGeom prst="bentConnector3">
            <a:avLst>
              <a:gd name="adj1" fmla="val -16174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EC0C015-07CA-4D6E-893C-6CD8842168C0}"/>
              </a:ext>
            </a:extLst>
          </p:cNvPr>
          <p:cNvCxnSpPr>
            <a:cxnSpLocks/>
            <a:stCxn id="19" idx="3"/>
            <a:endCxn id="16" idx="3"/>
          </p:cNvCxnSpPr>
          <p:nvPr/>
        </p:nvCxnSpPr>
        <p:spPr>
          <a:xfrm flipH="1">
            <a:off x="6009969" y="3546027"/>
            <a:ext cx="1247929" cy="1394007"/>
          </a:xfrm>
          <a:prstGeom prst="bentConnector3">
            <a:avLst>
              <a:gd name="adj1" fmla="val -18318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A121601-EB26-4E2D-8FC8-C72429D66E06}"/>
              </a:ext>
            </a:extLst>
          </p:cNvPr>
          <p:cNvCxnSpPr>
            <a:cxnSpLocks/>
            <a:stCxn id="19" idx="3"/>
            <a:endCxn id="17" idx="3"/>
          </p:cNvCxnSpPr>
          <p:nvPr/>
        </p:nvCxnSpPr>
        <p:spPr>
          <a:xfrm flipH="1">
            <a:off x="6422924" y="3546027"/>
            <a:ext cx="834974" cy="1767673"/>
          </a:xfrm>
          <a:prstGeom prst="bentConnector3">
            <a:avLst>
              <a:gd name="adj1" fmla="val -27378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8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8" grpId="0" animBg="1"/>
      <p:bldP spid="11" grpId="0" animBg="1"/>
      <p:bldP spid="12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2B078-275C-4AC1-AF75-D771BDD7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03" y="1893230"/>
            <a:ext cx="6171247" cy="1536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5447" y="1252151"/>
            <a:ext cx="663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is the standard CF encoding for </a:t>
            </a:r>
            <a:r>
              <a:rPr lang="en-US" sz="2000" b="1" dirty="0">
                <a:solidFill>
                  <a:srgbClr val="FF0000"/>
                </a:solidFill>
              </a:rPr>
              <a:t>3.245</a:t>
            </a:r>
            <a:r>
              <a:rPr lang="en-US" sz="2000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9925" y="4403124"/>
            <a:ext cx="558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CF is an </a:t>
            </a:r>
            <a:r>
              <a:rPr lang="en-US" sz="2400" i="1" dirty="0"/>
              <a:t>encoding</a:t>
            </a:r>
            <a:r>
              <a:rPr lang="en-US" sz="2400" dirty="0"/>
              <a:t> scheme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3.245 = [3; 4, 12, 4]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rational</a:t>
            </a:r>
            <a:r>
              <a:rPr lang="en-US" sz="2000" dirty="0"/>
              <a:t> numbers have a CF of </a:t>
            </a:r>
            <a:r>
              <a:rPr lang="en-US" sz="2000" b="1" u="sng" dirty="0"/>
              <a:t>finite</a:t>
            </a:r>
            <a:r>
              <a:rPr lang="en-US" sz="2000" dirty="0"/>
              <a:t> length!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3E388-63A2-4198-8BAF-92304233EB33}"/>
              </a:ext>
            </a:extLst>
          </p:cNvPr>
          <p:cNvSpPr/>
          <p:nvPr/>
        </p:nvSpPr>
        <p:spPr>
          <a:xfrm>
            <a:off x="6438900" y="2220861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4AA2D-7956-4945-B43B-06ED26551748}"/>
              </a:ext>
            </a:extLst>
          </p:cNvPr>
          <p:cNvSpPr/>
          <p:nvPr/>
        </p:nvSpPr>
        <p:spPr>
          <a:xfrm>
            <a:off x="1927959" y="2523203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459AAAB-8BED-45B2-9E23-0BB01D53D1C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H="1">
            <a:off x="1927959" y="2372032"/>
            <a:ext cx="5722324" cy="302342"/>
          </a:xfrm>
          <a:prstGeom prst="bentConnector5">
            <a:avLst>
              <a:gd name="adj1" fmla="val -3995"/>
              <a:gd name="adj2" fmla="val 571951"/>
              <a:gd name="adj3" fmla="val 1130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6F2496B-D107-46CF-9778-B1F3DA88CD75}"/>
              </a:ext>
            </a:extLst>
          </p:cNvPr>
          <p:cNvSpPr/>
          <p:nvPr/>
        </p:nvSpPr>
        <p:spPr>
          <a:xfrm>
            <a:off x="6436445" y="2520746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9BA092-F84B-431D-86E6-02F82D392D97}"/>
              </a:ext>
            </a:extLst>
          </p:cNvPr>
          <p:cNvSpPr/>
          <p:nvPr/>
        </p:nvSpPr>
        <p:spPr>
          <a:xfrm>
            <a:off x="1925504" y="2823088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05CBCD1-EE13-4B50-89BC-7DDF15CE7D65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H="1">
            <a:off x="1925504" y="2671917"/>
            <a:ext cx="5722324" cy="302342"/>
          </a:xfrm>
          <a:prstGeom prst="bentConnector5">
            <a:avLst>
              <a:gd name="adj1" fmla="val -3995"/>
              <a:gd name="adj2" fmla="val 571951"/>
              <a:gd name="adj3" fmla="val 1130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8183972-4256-4D02-9EBB-09E1AD786C61}"/>
              </a:ext>
            </a:extLst>
          </p:cNvPr>
          <p:cNvSpPr/>
          <p:nvPr/>
        </p:nvSpPr>
        <p:spPr>
          <a:xfrm>
            <a:off x="6819152" y="3683162"/>
            <a:ext cx="1657351" cy="811161"/>
          </a:xfrm>
          <a:prstGeom prst="wedgeRoundRectCallout">
            <a:avLst>
              <a:gd name="adj1" fmla="val -99587"/>
              <a:gd name="adj2" fmla="val -83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stop when this difference is zero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9B44D-3CFF-476C-B4EA-F689F1DE87C8}"/>
              </a:ext>
            </a:extLst>
          </p:cNvPr>
          <p:cNvSpPr/>
          <p:nvPr/>
        </p:nvSpPr>
        <p:spPr>
          <a:xfrm>
            <a:off x="3937819" y="2220861"/>
            <a:ext cx="383458" cy="1208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B0D04-8B7E-4FCE-A304-340DDEC70950}"/>
              </a:ext>
            </a:extLst>
          </p:cNvPr>
          <p:cNvSpPr/>
          <p:nvPr/>
        </p:nvSpPr>
        <p:spPr>
          <a:xfrm>
            <a:off x="5266078" y="5132439"/>
            <a:ext cx="589935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6DC3FBA-40B0-4908-8DD3-65B546B4C6EC}"/>
              </a:ext>
            </a:extLst>
          </p:cNvPr>
          <p:cNvCxnSpPr>
            <a:cxnSpLocks/>
            <a:stCxn id="22" idx="2"/>
            <a:endCxn id="23" idx="3"/>
          </p:cNvCxnSpPr>
          <p:nvPr/>
        </p:nvCxnSpPr>
        <p:spPr>
          <a:xfrm rot="16200000" flipH="1">
            <a:off x="4052570" y="3505977"/>
            <a:ext cx="1880420" cy="1726465"/>
          </a:xfrm>
          <a:prstGeom prst="bentConnector4">
            <a:avLst>
              <a:gd name="adj1" fmla="val 45294"/>
              <a:gd name="adj2" fmla="val 12861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6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2" grpId="1" animBg="1"/>
      <p:bldP spid="13" grpId="0" animBg="1"/>
      <p:bldP spid="13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5447" y="1252151"/>
            <a:ext cx="663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is the standard CF encoding for </a:t>
            </a:r>
            <a:r>
              <a:rPr lang="en-US" sz="2000" b="1" dirty="0">
                <a:solidFill>
                  <a:srgbClr val="FF0000"/>
                </a:solidFill>
              </a:rPr>
              <a:t>0.825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(= </a:t>
            </a:r>
            <a:r>
              <a:rPr lang="en-US" sz="2000" b="1" dirty="0"/>
              <a:t>33/40</a:t>
            </a:r>
            <a:r>
              <a:rPr lang="en-US" sz="2000" dirty="0"/>
              <a:t>)?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9925" y="4403124"/>
            <a:ext cx="558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CF is an </a:t>
            </a:r>
            <a:r>
              <a:rPr lang="en-US" sz="2400" i="1" dirty="0"/>
              <a:t>encoding</a:t>
            </a:r>
            <a:r>
              <a:rPr lang="en-US" sz="2400" dirty="0"/>
              <a:t> scheme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0.825 = [0; 1, 4, 1, 2, 2]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rational</a:t>
            </a:r>
            <a:r>
              <a:rPr lang="en-US" sz="2000" dirty="0"/>
              <a:t> numbers have a CF of </a:t>
            </a:r>
            <a:r>
              <a:rPr lang="en-US" sz="2000" b="1" u="sng" dirty="0"/>
              <a:t>finite</a:t>
            </a:r>
            <a:r>
              <a:rPr lang="en-US" sz="2000" dirty="0"/>
              <a:t> length!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C1C26-A145-4AEA-95F2-73806FB0B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79" y="1908895"/>
            <a:ext cx="6224842" cy="2157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C24BC6-13F0-4ADB-BDFD-F3113DCC8AB9}"/>
              </a:ext>
            </a:extLst>
          </p:cNvPr>
          <p:cNvSpPr/>
          <p:nvPr/>
        </p:nvSpPr>
        <p:spPr>
          <a:xfrm>
            <a:off x="3937819" y="2220860"/>
            <a:ext cx="383458" cy="1845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1E0FF-BCEB-4C81-BBA7-265B96C84923}"/>
              </a:ext>
            </a:extLst>
          </p:cNvPr>
          <p:cNvSpPr/>
          <p:nvPr/>
        </p:nvSpPr>
        <p:spPr>
          <a:xfrm>
            <a:off x="5266078" y="5132439"/>
            <a:ext cx="589935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31740A4-FD26-4C57-873B-D7B2D2DA7B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16200000" flipH="1">
            <a:off x="4371310" y="3824716"/>
            <a:ext cx="1242941" cy="1726465"/>
          </a:xfrm>
          <a:prstGeom prst="bentConnector4">
            <a:avLst>
              <a:gd name="adj1" fmla="val 16776"/>
              <a:gd name="adj2" fmla="val 13630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1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171A6-E50C-419D-B200-9018F865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44" y="2231874"/>
            <a:ext cx="7368113" cy="25317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9373" y="1252151"/>
            <a:ext cx="5585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How do we expand (decode) a standard CF?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[0; 1, 4, 1, 2, 2] = ??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779373" y="5095102"/>
            <a:ext cx="55852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row gives a better and better</a:t>
            </a:r>
          </a:p>
          <a:p>
            <a:pPr algn="ctr"/>
            <a:r>
              <a:rPr lang="en-US" sz="2000" dirty="0"/>
              <a:t>approximation </a:t>
            </a:r>
            <a:r>
              <a:rPr lang="en-US" sz="2000" b="1" dirty="0"/>
              <a:t>(h / k)</a:t>
            </a:r>
            <a:r>
              <a:rPr lang="en-US" sz="2000" dirty="0"/>
              <a:t> to the original number </a:t>
            </a:r>
            <a:r>
              <a:rPr lang="en-US" sz="2000" b="1" dirty="0"/>
              <a:t>x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[0; 1, 4, 1, 2, 2] = 0.825 </a:t>
            </a:r>
            <a:r>
              <a:rPr lang="en-US" sz="2000" dirty="0"/>
              <a:t>(= </a:t>
            </a:r>
            <a:r>
              <a:rPr lang="en-US" sz="2000" b="1" dirty="0"/>
              <a:t>33/40</a:t>
            </a:r>
            <a:r>
              <a:rPr lang="en-US" sz="2000" dirty="0"/>
              <a:t>)</a:t>
            </a:r>
          </a:p>
          <a:p>
            <a:pPr algn="ctr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cxnSp>
        <p:nvCxnSpPr>
          <p:cNvPr id="7" name="Connector: Elbow 6"/>
          <p:cNvCxnSpPr>
            <a:cxnSpLocks/>
            <a:stCxn id="11" idx="2"/>
            <a:endCxn id="15" idx="0"/>
          </p:cNvCxnSpPr>
          <p:nvPr/>
        </p:nvCxnSpPr>
        <p:spPr>
          <a:xfrm rot="5400000">
            <a:off x="2838166" y="1584856"/>
            <a:ext cx="1166005" cy="1813130"/>
          </a:xfrm>
          <a:prstGeom prst="bentConnector3">
            <a:avLst>
              <a:gd name="adj1" fmla="val 1711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0C685B-DAB9-4C70-BB39-74BA7D506264}"/>
              </a:ext>
            </a:extLst>
          </p:cNvPr>
          <p:cNvSpPr/>
          <p:nvPr/>
        </p:nvSpPr>
        <p:spPr>
          <a:xfrm>
            <a:off x="2374493" y="3074424"/>
            <a:ext cx="280219" cy="1689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16B1D-35B3-4E48-99FB-FCBE30E6F582}"/>
                  </a:ext>
                </a:extLst>
              </p:cNvPr>
              <p:cNvSpPr txBox="1"/>
              <p:nvPr/>
            </p:nvSpPr>
            <p:spPr>
              <a:xfrm>
                <a:off x="6850273" y="1431507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16B1D-35B3-4E48-99FB-FCBE30E6F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273" y="1431507"/>
                <a:ext cx="1412759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73F85D2-8BBB-4F66-83EB-A4B99312246A}"/>
              </a:ext>
            </a:extLst>
          </p:cNvPr>
          <p:cNvSpPr/>
          <p:nvPr/>
        </p:nvSpPr>
        <p:spPr>
          <a:xfrm>
            <a:off x="7975837" y="4505495"/>
            <a:ext cx="280219" cy="257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ACE67BF-2AFA-4415-AF4F-72F2B49D5FD6}"/>
              </a:ext>
            </a:extLst>
          </p:cNvPr>
          <p:cNvCxnSpPr>
            <a:cxnSpLocks/>
            <a:stCxn id="18" idx="3"/>
            <a:endCxn id="19" idx="3"/>
          </p:cNvCxnSpPr>
          <p:nvPr/>
        </p:nvCxnSpPr>
        <p:spPr>
          <a:xfrm flipH="1">
            <a:off x="8256056" y="1742682"/>
            <a:ext cx="6976" cy="2891793"/>
          </a:xfrm>
          <a:prstGeom prst="bentConnector3">
            <a:avLst>
              <a:gd name="adj1" fmla="val -327695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6A320B-6470-47EC-B32C-16F97210245F}"/>
              </a:ext>
            </a:extLst>
          </p:cNvPr>
          <p:cNvSpPr/>
          <p:nvPr/>
        </p:nvSpPr>
        <p:spPr>
          <a:xfrm>
            <a:off x="3486156" y="1548582"/>
            <a:ext cx="1683154" cy="359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2D0086-2BEA-4FC3-AFE0-4CF6DD2639F0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2D0086-2BEA-4FC3-AFE0-4CF6DD263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5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4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35277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414213562373095048801688724209698078569671875376948073176679737990732478462107038850387534327641572735013846230912297024924836055850737212644121497099935831413222665927505592755799950501152782060571470109559971605970274534596862014728517418640889198609552329230484308714321450839762603627995251407989687253396546331808829640620615258352395054745750287759961729835575220337531857011354374603408498847160386899970699004815030544027790316454247823068492936918621580578463111596668713013015618568987237235288509264861249497715421833420428568606014682472077143585487415565706967765372022648544701585880162075847492265722600208558446652145839889394437092659180031138824646815708263010059485870400318648034219489727829064104507263688131373985525611732204024509122770022694112757362728049573810896750401836986836845072579936472906076299694138047565482372899718032680247442062926912485905218100445984215059112024944134172853147810580360337107730918286931471017111168391658172688941975871658215212822951848847208969463386289156288276595263514054226765323969461751129160240871551013515045538128756005263146801712740265396947024030051749531886292563138518816347800156936917688185237868405228783762938921430065586956868596459515550164472450983689603688732311438941557665104088391429233811320605243362948531704991577175622854974143899918802176243096520656421182731672625753959471725593463723863226148274262220867115583959992652117625269891754098815934864008345708518147223181420407042650905653233339843645786579679651926729239987536661721598257886026336361782749599421940377775368142621773879919455139723127406689832998989538672882285637869774966251996658352577619893932284534473569479496295216889148549253890475582883452609652409654288939453864662574492755638196441031697983306185201937938494005715633372054806854057586799967012137223947582142630658513221740883238294728761739364746783743196000159218880734785761725221186749042497736692920731109636972160893370866115673458533483329525467585164471075784860246360083444911481858765555428645512331421992631133251797060843655970435285641008791850076036100915946567067688360557174007675690509613671940132493560524018599910506210816359772643138060546701029356997104242510578174953105725593498445112692278034491350663756874776028316282960553242242695753452902883876844642917328277088831808702533985233812274999081237189254072647536785030482159180188616710897286922920119759988070381854333253646021108229927929307287178079988809917674177410898306080032631181642798823117154363869661702999934161614878686018045505553986913115186010386375325004558186044804075024119518430567453368361367459737442398855328517930896037389891517319587413442881784212502191695187559344438739618931454999990610758704909026088351763622474975785885836803745793115733980209998662218694992259591327642361941059210032802614987456659968887406795616739185957288864247346358588686449682238600698335264279905628316561391394255764906206518602164726303336297507569787060660685649816009271870929215313236828135698893709741650447459096053747279652447709409924123871061447054398674364733847745481910087288622214958952959118789214917983398108378827815306556231581036064867587303601450227320882935134138722768417667843690529428698490838455744579409598626074249954916802853077398938296036213353987532050919989360751390644449576845699347127636450716327915470159773354863893942325727754003826027478567417258095141630715959784981800944356037939098559016827215403458158152100493666295344882710729239660232163823826661262683050257278116945103537937156882336593229782319298606467978986409208560955814261436363100461559433255047449397593399912541953230093217530447653396470662761166175351875464620967634558738616488019884849747926404506544489691004079421181692579685756378488149898641685499491635761448404702103398921534237703723335311564594438970365316672194904935188290580630740134686264167247011065346349391640714628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2621" b="-24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182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25784B-7D11-44BD-AE40-5C4DED1AC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278" y="5470165"/>
            <a:ext cx="2717445" cy="2896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euclid_gcd.py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956" y="2105659"/>
            <a:ext cx="3320088" cy="2841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C2304F-1C7C-4171-98E3-4BC29E558FA1}"/>
              </a:ext>
            </a:extLst>
          </p:cNvPr>
          <p:cNvSpPr/>
          <p:nvPr/>
        </p:nvSpPr>
        <p:spPr>
          <a:xfrm>
            <a:off x="5588155" y="5470164"/>
            <a:ext cx="222710" cy="2896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C3FB4-906C-45B2-B156-66B30C89BCD8}"/>
              </a:ext>
            </a:extLst>
          </p:cNvPr>
          <p:cNvSpPr/>
          <p:nvPr/>
        </p:nvSpPr>
        <p:spPr>
          <a:xfrm>
            <a:off x="4885147" y="4720460"/>
            <a:ext cx="189298" cy="2052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A940B9-16A2-4F25-A88F-5CA10FC816AB}"/>
              </a:ext>
            </a:extLst>
          </p:cNvPr>
          <p:cNvSpPr txBox="1"/>
          <p:nvPr/>
        </p:nvSpPr>
        <p:spPr>
          <a:xfrm>
            <a:off x="6232044" y="5230281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6E2F9EF-A43D-4118-8970-C7A1F0DF602A}"/>
              </a:ext>
            </a:extLst>
          </p:cNvPr>
          <p:cNvCxnSpPr>
            <a:stCxn id="10" idx="2"/>
            <a:endCxn id="9" idx="0"/>
          </p:cNvCxnSpPr>
          <p:nvPr/>
        </p:nvCxnSpPr>
        <p:spPr>
          <a:xfrm rot="16200000" flipH="1">
            <a:off x="5067426" y="4838079"/>
            <a:ext cx="544455" cy="719714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74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CE4458-48D5-442B-8887-39C05C7A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1" y="1625907"/>
            <a:ext cx="6496338" cy="2251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1134" y="995517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134" y="995517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19649" y="4007707"/>
                <a:ext cx="5704703" cy="2590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[1; {2}]</a:t>
                </a:r>
              </a:p>
              <a:p>
                <a:pPr algn="ctr"/>
                <a:r>
                  <a:rPr lang="en-US" sz="2000" dirty="0"/>
                  <a:t>Numbers within {} are repeated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400" b="1" dirty="0"/>
                  <a:t>All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irrational numbers </a:t>
                </a:r>
                <a:r>
                  <a:rPr lang="en-US" sz="2400" b="1" dirty="0"/>
                  <a:t>yield an infinite CF</a:t>
                </a:r>
              </a:p>
              <a:p>
                <a:pPr algn="ctr"/>
                <a:r>
                  <a:rPr lang="en-US" sz="2400" b="1" dirty="0"/>
                  <a:t>with a repeated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sequence</a:t>
                </a:r>
                <a:r>
                  <a:rPr lang="en-US" sz="2400" b="1" dirty="0"/>
                  <a:t> of </a:t>
                </a:r>
                <a:r>
                  <a:rPr lang="en-US" sz="2400" b="1" u="sng" dirty="0"/>
                  <a:t>finite</a:t>
                </a:r>
                <a:r>
                  <a:rPr lang="en-US" sz="2400" b="1" dirty="0"/>
                  <a:t> length!</a:t>
                </a:r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en-US" sz="2400" b="1" dirty="0">
                    <a:solidFill>
                      <a:srgbClr val="00B050"/>
                    </a:solidFill>
                  </a:rPr>
                  <a:t>There is simple order behind the chaos!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649" y="4007707"/>
                <a:ext cx="5704703" cy="2590517"/>
              </a:xfrm>
              <a:prstGeom prst="rect">
                <a:avLst/>
              </a:prstGeom>
              <a:blipFill>
                <a:blip r:embed="rId4"/>
                <a:stretch>
                  <a:fillRect t="-471" b="-4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</p:spTree>
    <p:extLst>
      <p:ext uri="{BB962C8B-B14F-4D97-AF65-F5344CB8AC3E}">
        <p14:creationId xmlns:p14="http://schemas.microsoft.com/office/powerpoint/2010/main" val="374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C3D2BA-D3BA-4C11-923A-75F31524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13" y="1509005"/>
            <a:ext cx="8028575" cy="4266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9372" y="995517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fraction best approximates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2" y="995517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6768" y="5858498"/>
                <a:ext cx="3492843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/>
                  <a:t> ≈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8,119 / 5,741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768" y="5858498"/>
                <a:ext cx="3492843" cy="497637"/>
              </a:xfrm>
              <a:prstGeom prst="rect">
                <a:avLst/>
              </a:prstGeom>
              <a:blipFill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428CD-6012-4747-90DD-51747D1AB283}"/>
                  </a:ext>
                </a:extLst>
              </p:cNvPr>
              <p:cNvSpPr txBox="1"/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428CD-6012-4747-90DD-51747D1AB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D004A-34C6-4BBC-8227-94C0BB9A7B90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D004A-34C6-4BBC-8227-94C0BB9A7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7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25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1113" y="995517"/>
                <a:ext cx="5741773" cy="42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3" y="995517"/>
                <a:ext cx="5741773" cy="429092"/>
              </a:xfrm>
              <a:prstGeom prst="rect">
                <a:avLst/>
              </a:prstGeom>
              <a:blipFill>
                <a:blip r:embed="rId2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894172"/>
                <a:ext cx="5585255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𝟏𝟏𝟑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[10; {1,1,1,2,2,1,1,1,20}]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894172"/>
                <a:ext cx="5585255" cy="497637"/>
              </a:xfrm>
              <a:prstGeom prst="rect">
                <a:avLst/>
              </a:prstGeom>
              <a:blipFill rotWithShape="0"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829C3-99BB-47BB-A077-62992F2D4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973" y="1507668"/>
            <a:ext cx="4438052" cy="43548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2591D7-FD11-40B4-829A-CF907B43333A}"/>
              </a:ext>
            </a:extLst>
          </p:cNvPr>
          <p:cNvSpPr/>
          <p:nvPr/>
        </p:nvSpPr>
        <p:spPr>
          <a:xfrm>
            <a:off x="3554361" y="1954161"/>
            <a:ext cx="833284" cy="194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CE5F8F-8E8A-4710-A208-196F40D674C8}"/>
              </a:ext>
            </a:extLst>
          </p:cNvPr>
          <p:cNvSpPr/>
          <p:nvPr/>
        </p:nvSpPr>
        <p:spPr>
          <a:xfrm>
            <a:off x="3554361" y="3905866"/>
            <a:ext cx="833284" cy="194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E1A254F5-7615-4323-95D3-2D6BA4399C95}"/>
              </a:ext>
            </a:extLst>
          </p:cNvPr>
          <p:cNvSpPr/>
          <p:nvPr/>
        </p:nvSpPr>
        <p:spPr>
          <a:xfrm>
            <a:off x="7088443" y="5560141"/>
            <a:ext cx="1155905" cy="302342"/>
          </a:xfrm>
          <a:prstGeom prst="borderCallout2">
            <a:avLst>
              <a:gd name="adj1" fmla="val 118750"/>
              <a:gd name="adj2" fmla="val 32345"/>
              <a:gd name="adj3" fmla="val 204116"/>
              <a:gd name="adj4" fmla="val 7634"/>
              <a:gd name="adj5" fmla="val 207421"/>
              <a:gd name="adj6" fmla="val -39508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Period = 9</a:t>
            </a:r>
          </a:p>
        </p:txBody>
      </p:sp>
    </p:spTree>
    <p:extLst>
      <p:ext uri="{BB962C8B-B14F-4D97-AF65-F5344CB8AC3E}">
        <p14:creationId xmlns:p14="http://schemas.microsoft.com/office/powerpoint/2010/main" val="381352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B5EAFB-96FD-5F83-6B87-4AEFA75F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61" y="1288065"/>
            <a:ext cx="7142077" cy="3613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E1A254F5-7615-4323-95D3-2D6BA4399C95}"/>
              </a:ext>
            </a:extLst>
          </p:cNvPr>
          <p:cNvSpPr/>
          <p:nvPr/>
        </p:nvSpPr>
        <p:spPr>
          <a:xfrm>
            <a:off x="3340902" y="5043162"/>
            <a:ext cx="1155905" cy="302342"/>
          </a:xfrm>
          <a:prstGeom prst="borderCallout2">
            <a:avLst>
              <a:gd name="adj1" fmla="val -10158"/>
              <a:gd name="adj2" fmla="val 27806"/>
              <a:gd name="adj3" fmla="val -120634"/>
              <a:gd name="adj4" fmla="val -5335"/>
              <a:gd name="adj5" fmla="val -119808"/>
              <a:gd name="adj6" fmla="val -37563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Period = 9</a:t>
            </a:r>
          </a:p>
        </p:txBody>
      </p:sp>
    </p:spTree>
    <p:extLst>
      <p:ext uri="{BB962C8B-B14F-4D97-AF65-F5344CB8AC3E}">
        <p14:creationId xmlns:p14="http://schemas.microsoft.com/office/powerpoint/2010/main" val="301539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25502-4C6E-4E0A-9266-D8BE8C887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15" y="1610854"/>
            <a:ext cx="6161770" cy="3968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9372" y="983546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fraction best approximates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2" y="983546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6768" y="5659395"/>
                <a:ext cx="3492843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400" dirty="0"/>
                  <a:t> ≈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131,952 / 12,413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768" y="5659395"/>
                <a:ext cx="3492843" cy="497637"/>
              </a:xfrm>
              <a:prstGeom prst="rect">
                <a:avLst/>
              </a:prstGeom>
              <a:blipFill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E7DB-03B5-42BD-A5E2-E5214AE3750E}"/>
                  </a:ext>
                </a:extLst>
              </p:cNvPr>
              <p:cNvSpPr txBox="1"/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E7DB-03B5-42BD-A5E2-E5214AE3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0784A2-CD48-4358-8D4A-A695E6C0FD99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0784A2-CD48-4358-8D4A-A695E6C0F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6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26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829258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2.718281828459045235360287471352662497757247093699959574966967627724076630353547594571382178525166427427466391932003059921817413596629043572900334295260595630738132328627943490763233829880753195251019011573834187930702154089149934884167509244761460668082264800168477411853742345442437107539077744992069551702761838606261331384583000752044933826560297606737113200709328709127443747047230696977209310141692836819025515108657463772111252389784425056953696770785449969967946864454905987931636889230098793127736178215424999229576351482208269895193668033182528869398496465105820939239829488793320362509443117301238197068416140397019837679320683282376464804295311802328782509819455815301756717361332069811250996181881593041690351598888519345807273866738589422879228499892086805825749279610484198444363463244968487560233624827041978623209002160990235304369941849146314093431738143640546253152096183690888707016768396424378140592714563549061303107208510383750510115747704171898610687396965521267154688957035035402123407849819334321068170121005627880235193033224745015853904730419957777093503660416997329725088687696640355570716226844716256079882651787134195124665201030592123667719432527867539855894489697096409754591856956380236370162112047742722836489613422516445078182442352948636372141740238893441247963574370263755294448337998016125492278509257782562092622648326277933386566481627725164019105900491644998289315056604725802778631864155195653244258698294695930801915298721172556347546396447910145904090586298496791287406870504895858671747985466775757320568128845920541334053922000113786300945560688166740016984205580403363795376452030402432256613527836951177883863874439662532249850654995886234281899707733276171783928034946501434558897071942586398772754710962953741521115136835062752602326484728703920764310059584116612054529703023647254929666938115137322753645098889031360205724817658511806303644281231496550704751025446501172721155519486685080036853228183152196003735625279449515828418829478761085263981395599006737648292244375287184624578036192981971399147564488262603903381441823262515097482798777996437308997038886778227138360577297882412561190717663946507063304527954661855096666185664709711344474016070462621568071748187784437143698821855967095910259686200235371858874856965220005031173439207321139080329363447972735595527734907178379342163701205005451326383544000186323991490705479778056697853358048966906295119432473099587655236812859041383241160722602998330535370876138939639177957454016137223618789365260538155841587186925538606164779834025435128439612946035291332594279490433729908573158029095863138268329147711639633709240031689458636060645845925126994655724839186564209752685082307544254599376917041977780085362730941710163434907696423722294352366125572508814779223151974778060569672538017180776360346245927877846585065605078084421152969752189087401966090665180351650179250461950136658543663271254963990854914420001457476081930221206602433009641270489439039717719518069908699860663658323227870937650226014929101151717763594460202324930028040186772391028809786660565118326004368850881715723866984224220102495055188169480322100251542649463981287367765892768816359831247788652014117411091360116499507662907794364600585194199856016264790761532103872755712699251827568798930276176114616254935649590379804583818232336861201624373656984670378585330527583333793990752166069238053369887956513728559388349989470741618155012539706464817194670834819721448889879067650379590366967249499254527903372963616265897603949857674139735944102374432970935547798262961459144293645142861715858733974679189757121195618738578364475844842355558105002561149239151889309946342841393608038309166281881150371528496705974162562823609216807515017772538740256425347087908913729172282861151591568372524163077225440633787593105982676094420326192428531701878177296023541306067213604600038966109364709514141718577701418060644363681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1" dirty="0">
                <a:solidFill>
                  <a:srgbClr val="FF0000"/>
                </a:solidFill>
                <a:latin typeface="+mn-lt"/>
              </a:rPr>
              <a:t>e</a:t>
            </a:r>
            <a:r>
              <a:rPr lang="en-US" sz="3200" dirty="0">
                <a:latin typeface="+mn-lt"/>
              </a:rPr>
              <a:t> to 3,600 digits </a:t>
            </a:r>
          </a:p>
        </p:txBody>
      </p:sp>
    </p:spTree>
    <p:extLst>
      <p:ext uri="{BB962C8B-B14F-4D97-AF65-F5344CB8AC3E}">
        <p14:creationId xmlns:p14="http://schemas.microsoft.com/office/powerpoint/2010/main" val="1797000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154E09-A233-4575-921F-24426E3A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54" y="1007683"/>
            <a:ext cx="4555997" cy="4470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76566" y="5684355"/>
                <a:ext cx="55852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[2; {1,2n,1}] for n &gt; 0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= [7;2,{1,1,3n,12n+6,3n+2}] for n &gt; 0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66" y="5684355"/>
                <a:ext cx="558525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cxnSpLocks/>
            <a:stCxn id="2" idx="2"/>
          </p:cNvCxnSpPr>
          <p:nvPr/>
        </p:nvCxnSpPr>
        <p:spPr>
          <a:xfrm>
            <a:off x="2266950" y="4134452"/>
            <a:ext cx="2144103" cy="16171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 for </a:t>
            </a:r>
            <a:r>
              <a:rPr lang="en-US" sz="3200" b="1" i="1" dirty="0">
                <a:solidFill>
                  <a:srgbClr val="FF0000"/>
                </a:solidFill>
                <a:latin typeface="+mn-lt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C00581-3003-4E8D-87EE-41A4BFBF9E78}"/>
              </a:ext>
            </a:extLst>
          </p:cNvPr>
          <p:cNvSpPr/>
          <p:nvPr/>
        </p:nvSpPr>
        <p:spPr>
          <a:xfrm>
            <a:off x="3362324" y="1454765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84AA9-8109-4EBB-8996-A3089EBA0C73}"/>
              </a:ext>
            </a:extLst>
          </p:cNvPr>
          <p:cNvSpPr/>
          <p:nvPr/>
        </p:nvSpPr>
        <p:spPr>
          <a:xfrm>
            <a:off x="3362324" y="2128274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C08915-3B03-428C-A854-C24E974C9B05}"/>
              </a:ext>
            </a:extLst>
          </p:cNvPr>
          <p:cNvSpPr/>
          <p:nvPr/>
        </p:nvSpPr>
        <p:spPr>
          <a:xfrm>
            <a:off x="3362324" y="2788458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C8AA56-590C-48AD-B10F-69011942F319}"/>
              </a:ext>
            </a:extLst>
          </p:cNvPr>
          <p:cNvSpPr/>
          <p:nvPr/>
        </p:nvSpPr>
        <p:spPr>
          <a:xfrm>
            <a:off x="3362323" y="3461967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8650" y="3211122"/>
            <a:ext cx="3276600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</a:t>
            </a:r>
            <a:r>
              <a:rPr lang="en-US" b="1" dirty="0">
                <a:solidFill>
                  <a:srgbClr val="0070C0"/>
                </a:solidFill>
              </a:rPr>
              <a:t>transcendental numbers </a:t>
            </a:r>
            <a:r>
              <a:rPr lang="en-US" b="1" dirty="0"/>
              <a:t>yield an infinite CF with a repeated </a:t>
            </a:r>
            <a:r>
              <a:rPr lang="en-US" b="1" i="1" dirty="0">
                <a:solidFill>
                  <a:srgbClr val="FF0000"/>
                </a:solidFill>
              </a:rPr>
              <a:t>pattern</a:t>
            </a:r>
            <a:r>
              <a:rPr lang="en-US" b="1" i="1" dirty="0"/>
              <a:t> </a:t>
            </a:r>
            <a:r>
              <a:rPr lang="en-US" b="1" dirty="0"/>
              <a:t>of finite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62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Golden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" y="2228943"/>
            <a:ext cx="2749010" cy="1588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247" t="-1667" r="-11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170" r="-317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58" y="365126"/>
            <a:ext cx="2350164" cy="1521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100" y="365126"/>
            <a:ext cx="1902163" cy="15217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1EEB56-1E06-2BA0-7E6E-73DB0CD32F40}"/>
              </a:ext>
            </a:extLst>
          </p:cNvPr>
          <p:cNvSpPr txBox="1"/>
          <p:nvPr/>
        </p:nvSpPr>
        <p:spPr>
          <a:xfrm>
            <a:off x="2777085" y="3996784"/>
            <a:ext cx="119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lowercase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phi</a:t>
            </a:r>
          </a:p>
        </p:txBody>
      </p:sp>
    </p:spTree>
    <p:extLst>
      <p:ext uri="{BB962C8B-B14F-4D97-AF65-F5344CB8AC3E}">
        <p14:creationId xmlns:p14="http://schemas.microsoft.com/office/powerpoint/2010/main" val="1174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5" grpId="0"/>
      <p:bldP spid="16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23" y="1611618"/>
            <a:ext cx="6586954" cy="37909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17" y="1958980"/>
            <a:ext cx="7708966" cy="3443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28" y="2956268"/>
            <a:ext cx="5066346" cy="3227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1242" y="1501140"/>
            <a:ext cx="3700975" cy="45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6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50" y="1499610"/>
            <a:ext cx="4155299" cy="3453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920" y="1499610"/>
            <a:ext cx="4013330" cy="33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77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Coprime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the average number of times (the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400" dirty="0"/>
                  <a:t>) a </a:t>
                </a:r>
                <a:r>
                  <a:rPr lang="en-US" sz="2400" b="1" dirty="0"/>
                  <a:t>million</a:t>
                </a:r>
                <a:r>
                  <a:rPr lang="en-US" sz="2400" dirty="0"/>
                  <a:t> pairs of random integers (1 ≤ n &lt; 100,000) are coprime (their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GCD == 1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this experiment estimate to be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odds that two randomly chosen integers will share no common factors?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Find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𝒑𝒓𝒐𝒃𝒂𝒃𝒊𝒍𝒊𝒕𝒚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  <a:blipFill>
                <a:blip r:embed="rId3"/>
                <a:stretch>
                  <a:fillRect l="-1005" t="-2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8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332" y="1490787"/>
            <a:ext cx="6863335" cy="487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26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48720"/>
            <a:ext cx="7216346" cy="53245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618033988749894848204586834365638117720309179805762862135448622705260462818902449707207204189391137484754088075386891752126633862223536931793180060766726354433389086595939582905638322661319928290267880675208766892501711696207032221043216269548626296313614438149758701220340805887954454749246185695364864449241044320771344947049565846788509874339442212544877066478091588460749988712400765217057517978834166256249407589069704000281210427621771117778053153171410117046665991466979873176135600670874807101317952368942752194843530567830022878569978297783478458782289110976250030269615617002504643382437764861028383126833037242926752631165339247316711121158818638513316203840052221657912866752946549068113171599343235973494985090409476213222981017261070596116456299098162905552085247903524060201727997471753427775927786256194320827505131218156285512224809394712341451702237358057727861600868838295230459264787801788992199027077690389532196819861514378031499741106926088674296226757560523172777520353613936210767389376455606060592165894667595519004005559089502295309423124823552122124154440064703405657347976639723949499465845788730396230903750339938562102423690251386804145779956981224457471780341731264532204163972321340444494873023154176768937521030687378803441700939544096279558986787232095124268935573097045095956844017555198819218020640529055189349475926007348522821010881946445442223188913192946896220023014437702699230078030852611807545192887705021096842493627135925187607778846658361502389134933331223105339232136243192637289106705033992822652635562090297986424727597725655086154875435748264718141451270006023890162077732244994353088999095016803281121943204819643876758633147985719113978153978074761507722117508269458639320456520989698555678141069683728840587461033781054443909436835835813811311689938555769754841491445341509129540700501947754861630754226417293946803673198058618339183285991303960720144559504497792120761247856459161608370594987860069701894098864007644361709334172709191433650137157660114803814306262380514321173481510055901345610118007905063814215270930858809287570345050780814545881990633612982798141174533927312080928972792221329806429468782427487401745055406778757083237310975915117762978443284747908176518097787268416117632503861211291436834376702350371116330725869883258710336322238109809012110198991768414917512331340152733843837234500934786049792945991582201258104598230925528721241370436149102054718554961180876426576511060545881475604431784798584539731286301625448761148520217064404111660766950597757832570395110878230827106478939021115691039276838453863333215658296597731034360323225457436372041244064088826737584339536795931232213437320995749889469956564736007295999839128810319742631251797141432012311279551894778172691415891177991956481255800184550656329528598591000908621802977563789259991649946428193022293552346674759326951654214021091363018194722707890122087287361707348649998156255472811373479871656952748900814438405327483781378246691744422963491470815700735254570708977267546934382261954686153312095335792380146092735102101191902183606750973089575289577468142295433943854931553396303807291691758461014609950550648036793041472365720398600735507609023173125016132048435836481770484818109916024425232716721901893345963786087875287017393593030133590112371023917126590470263494028307668767436386513271062803231740693173344823435645318505813531085497333507599667787124490583636754132890862406324563953572125242611702780286560432349428373017255744058372782679960317393640132876277012436798311446436947670531272492410471670013824783128656506493434180390041017805339505877245866557552293915823970841772983372823115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9417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955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9F041-CF27-F83E-9E90-A87316EE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82" y="1683465"/>
            <a:ext cx="3656775" cy="28300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A349EB-C258-FED1-051B-D79D5C069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143" y="1681907"/>
            <a:ext cx="3656775" cy="446111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2AE6F-3F2D-1775-4DE1-35A2C5115C98}"/>
              </a:ext>
            </a:extLst>
          </p:cNvPr>
          <p:cNvGrpSpPr/>
          <p:nvPr/>
        </p:nvGrpSpPr>
        <p:grpSpPr>
          <a:xfrm>
            <a:off x="1847063" y="296671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59C671-6CA6-468C-7B42-FD1CB131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EC087-171F-314E-F4B9-53C9B262BE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95CC52-6C78-3B65-3B60-3895B954E86A}"/>
              </a:ext>
            </a:extLst>
          </p:cNvPr>
          <p:cNvGrpSpPr/>
          <p:nvPr/>
        </p:nvGrpSpPr>
        <p:grpSpPr>
          <a:xfrm>
            <a:off x="2360238" y="316789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C1C5FF-F466-2FDB-4528-A9481C43B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075E0-83AD-0D92-06A0-E31CFB3F7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D8FEB5-BC14-812E-9A08-06C3C8D1F38D}"/>
              </a:ext>
            </a:extLst>
          </p:cNvPr>
          <p:cNvGrpSpPr/>
          <p:nvPr/>
        </p:nvGrpSpPr>
        <p:grpSpPr>
          <a:xfrm>
            <a:off x="2076518" y="173490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52B18E-1907-C9A2-1C6D-6C4027C05A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4C01A7-3910-FF3B-AB54-A60E6414C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397F63-264A-5A1D-FED7-7256E025DBC2}"/>
              </a:ext>
            </a:extLst>
          </p:cNvPr>
          <p:cNvGrpSpPr/>
          <p:nvPr/>
        </p:nvGrpSpPr>
        <p:grpSpPr>
          <a:xfrm>
            <a:off x="2611789" y="194933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6737DA-BA27-FC4C-76F8-4F5CA2957E7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CDFA46-FAB7-ADDB-0FFA-742DEB37A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08D9C8-38EF-D95E-0EFB-0868AFAEB2A5}"/>
              </a:ext>
            </a:extLst>
          </p:cNvPr>
          <p:cNvGrpSpPr/>
          <p:nvPr/>
        </p:nvGrpSpPr>
        <p:grpSpPr>
          <a:xfrm>
            <a:off x="6347654" y="4220523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094C6F-FBEF-0CC3-297F-6B950ACFA3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A1511D-1510-40A4-C567-5F690EF0E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004C68-D836-49A6-D28C-7407279102DF}"/>
              </a:ext>
            </a:extLst>
          </p:cNvPr>
          <p:cNvGrpSpPr/>
          <p:nvPr/>
        </p:nvGrpSpPr>
        <p:grpSpPr>
          <a:xfrm>
            <a:off x="7410776" y="4608833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B7C10-F627-E73C-3FA4-3B1B428850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FB1D01-6C73-C3A2-581C-F199B6AB1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E7178F-4CD5-79D0-D86B-4BEC89D1FA75}"/>
              </a:ext>
            </a:extLst>
          </p:cNvPr>
          <p:cNvGrpSpPr/>
          <p:nvPr/>
        </p:nvGrpSpPr>
        <p:grpSpPr>
          <a:xfrm>
            <a:off x="6435887" y="5429407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79F719-860E-F91B-8C07-C9BF83C25C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4BA7FB7-9912-A5A5-4037-AB29EBE8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AB50A9-DED2-CA21-F88A-E971CBAB9601}"/>
              </a:ext>
            </a:extLst>
          </p:cNvPr>
          <p:cNvGrpSpPr/>
          <p:nvPr/>
        </p:nvGrpSpPr>
        <p:grpSpPr>
          <a:xfrm>
            <a:off x="7250205" y="5848990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CEC1-A841-9362-E897-CD945EB71E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454122-4A39-6C8F-D544-5424C8CD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C0DF84-4E34-5CEF-C7F5-C4C0AAA523C0}"/>
              </a:ext>
            </a:extLst>
          </p:cNvPr>
          <p:cNvGrpSpPr/>
          <p:nvPr/>
        </p:nvGrpSpPr>
        <p:grpSpPr>
          <a:xfrm>
            <a:off x="5782370" y="4416092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9726-2160-CF6C-89B4-64FC1130EF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C29775-A908-FEBD-30CD-4509891A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1306E46-D017-28D1-2C2E-578CCF09F91F}"/>
              </a:ext>
            </a:extLst>
          </p:cNvPr>
          <p:cNvGrpSpPr/>
          <p:nvPr/>
        </p:nvGrpSpPr>
        <p:grpSpPr>
          <a:xfrm>
            <a:off x="6798684" y="3391877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8F0A3B-9058-F6C2-9968-6CE9C6F1872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999D3BC-068E-E8DC-C6C1-B0A7944E4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56C403FA-5989-9BD2-93C5-0DE76BE23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27" y="4927110"/>
            <a:ext cx="4240789" cy="10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70055B96-E217-127B-1F75-E64F9157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135" y="1633255"/>
            <a:ext cx="3651540" cy="2602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9F041-CF27-F83E-9E90-A87316EE8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4" y="1406095"/>
            <a:ext cx="3656775" cy="283009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2AE6F-3F2D-1775-4DE1-35A2C5115C98}"/>
              </a:ext>
            </a:extLst>
          </p:cNvPr>
          <p:cNvGrpSpPr/>
          <p:nvPr/>
        </p:nvGrpSpPr>
        <p:grpSpPr>
          <a:xfrm>
            <a:off x="1894995" y="268934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59C671-6CA6-468C-7B42-FD1CB131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EC087-171F-314E-F4B9-53C9B262BE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95CC52-6C78-3B65-3B60-3895B954E86A}"/>
              </a:ext>
            </a:extLst>
          </p:cNvPr>
          <p:cNvGrpSpPr/>
          <p:nvPr/>
        </p:nvGrpSpPr>
        <p:grpSpPr>
          <a:xfrm>
            <a:off x="2408170" y="289052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C1C5FF-F466-2FDB-4528-A9481C43B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075E0-83AD-0D92-06A0-E31CFB3F7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D8FEB5-BC14-812E-9A08-06C3C8D1F38D}"/>
              </a:ext>
            </a:extLst>
          </p:cNvPr>
          <p:cNvGrpSpPr/>
          <p:nvPr/>
        </p:nvGrpSpPr>
        <p:grpSpPr>
          <a:xfrm>
            <a:off x="2124450" y="145753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52B18E-1907-C9A2-1C6D-6C4027C05A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4C01A7-3910-FF3B-AB54-A60E6414C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397F63-264A-5A1D-FED7-7256E025DBC2}"/>
              </a:ext>
            </a:extLst>
          </p:cNvPr>
          <p:cNvGrpSpPr/>
          <p:nvPr/>
        </p:nvGrpSpPr>
        <p:grpSpPr>
          <a:xfrm>
            <a:off x="2659721" y="167196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6737DA-BA27-FC4C-76F8-4F5CA2957E7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CDFA46-FAB7-ADDB-0FFA-742DEB37A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08D9C8-38EF-D95E-0EFB-0868AFAEB2A5}"/>
              </a:ext>
            </a:extLst>
          </p:cNvPr>
          <p:cNvGrpSpPr/>
          <p:nvPr/>
        </p:nvGrpSpPr>
        <p:grpSpPr>
          <a:xfrm>
            <a:off x="2697997" y="1876740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094C6F-FBEF-0CC3-297F-6B950ACFA3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A1511D-1510-40A4-C567-5F690EF0E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004C68-D836-49A6-D28C-7407279102DF}"/>
              </a:ext>
            </a:extLst>
          </p:cNvPr>
          <p:cNvGrpSpPr/>
          <p:nvPr/>
        </p:nvGrpSpPr>
        <p:grpSpPr>
          <a:xfrm>
            <a:off x="7288261" y="2002587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B7C10-F627-E73C-3FA4-3B1B428850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FB1D01-6C73-C3A2-581C-F199B6AB1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E7178F-4CD5-79D0-D86B-4BEC89D1FA75}"/>
              </a:ext>
            </a:extLst>
          </p:cNvPr>
          <p:cNvGrpSpPr/>
          <p:nvPr/>
        </p:nvGrpSpPr>
        <p:grpSpPr>
          <a:xfrm>
            <a:off x="7826577" y="3113312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79F719-860E-F91B-8C07-C9BF83C25C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4BA7FB7-9912-A5A5-4037-AB29EBE8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AB50A9-DED2-CA21-F88A-E971CBAB9601}"/>
              </a:ext>
            </a:extLst>
          </p:cNvPr>
          <p:cNvGrpSpPr/>
          <p:nvPr/>
        </p:nvGrpSpPr>
        <p:grpSpPr>
          <a:xfrm>
            <a:off x="6553741" y="3821884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CEC1-A841-9362-E897-CD945EB71E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454122-4A39-6C8F-D544-5424C8CD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C0DF84-4E34-5CEF-C7F5-C4C0AAA523C0}"/>
              </a:ext>
            </a:extLst>
          </p:cNvPr>
          <p:cNvGrpSpPr/>
          <p:nvPr/>
        </p:nvGrpSpPr>
        <p:grpSpPr>
          <a:xfrm>
            <a:off x="6468096" y="1560795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9726-2160-CF6C-89B4-64FC1130EF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C29775-A908-FEBD-30CD-4509891A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C303FF5-D5C4-02E5-0425-45100790C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690" y="4321953"/>
            <a:ext cx="5070620" cy="236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9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2C0CA-FDA2-4874-9D55-635F497B75A6}"/>
              </a:ext>
            </a:extLst>
          </p:cNvPr>
          <p:cNvSpPr txBox="1"/>
          <p:nvPr/>
        </p:nvSpPr>
        <p:spPr>
          <a:xfrm>
            <a:off x="2002529" y="1321477"/>
            <a:ext cx="5138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Truncated infinite CFs, when decoded, will only return an approximation of the original real number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4DDD00-4B01-61FF-6DAD-4B5C120F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E900D4-CB41-AFE4-DB52-C2C8E5B0A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02" y="2037527"/>
            <a:ext cx="7576591" cy="688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085BD5-0130-2B34-1800-76CBE9306D8C}"/>
                  </a:ext>
                </a:extLst>
              </p:cNvPr>
              <p:cNvSpPr/>
              <p:nvPr/>
            </p:nvSpPr>
            <p:spPr>
              <a:xfrm>
                <a:off x="4639240" y="3117442"/>
                <a:ext cx="3473066" cy="740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085BD5-0130-2B34-1800-76CBE9306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240" y="3117442"/>
                <a:ext cx="3473066" cy="7409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8D6BD84-4BC5-AA01-2AE9-7DA3C17A69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85" r="10558" b="13676"/>
          <a:stretch/>
        </p:blipFill>
        <p:spPr>
          <a:xfrm>
            <a:off x="884456" y="3162683"/>
            <a:ext cx="2836004" cy="3060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2605F9-3318-332E-5387-FB5D1820EB3F}"/>
                  </a:ext>
                </a:extLst>
              </p:cNvPr>
              <p:cNvSpPr txBox="1"/>
              <p:nvPr/>
            </p:nvSpPr>
            <p:spPr>
              <a:xfrm>
                <a:off x="4903260" y="4191594"/>
                <a:ext cx="2945027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4000" b="1" dirty="0">
                    <a:solidFill>
                      <a:srgbClr val="FF0000"/>
                    </a:solidFill>
                  </a:rPr>
                  <a:t> = [1; {1}]</a:t>
                </a:r>
                <a:endParaRPr lang="en-US" sz="4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2605F9-3318-332E-5387-FB5D1820E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260" y="4191594"/>
                <a:ext cx="2945027" cy="707886"/>
              </a:xfrm>
              <a:prstGeom prst="rect">
                <a:avLst/>
              </a:prstGeom>
              <a:blipFill>
                <a:blip r:embed="rId6"/>
                <a:stretch>
                  <a:fillRect t="-12295" b="-319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93DBB5D-795B-F19E-D6EC-B52909A314DA}"/>
              </a:ext>
            </a:extLst>
          </p:cNvPr>
          <p:cNvSpPr/>
          <p:nvPr/>
        </p:nvSpPr>
        <p:spPr>
          <a:xfrm>
            <a:off x="4012728" y="5398707"/>
            <a:ext cx="4164406" cy="824265"/>
          </a:xfrm>
          <a:prstGeom prst="wedgeRectCallout">
            <a:avLst>
              <a:gd name="adj1" fmla="val -1084"/>
              <a:gd name="adj2" fmla="val -1211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is Mother Nature’s true </a:t>
            </a:r>
            <a:r>
              <a:rPr lang="en-US" sz="2000" b="1" i="1" dirty="0">
                <a:solidFill>
                  <a:schemeClr val="tx1"/>
                </a:solidFill>
              </a:rPr>
              <a:t>Unit</a:t>
            </a:r>
          </a:p>
          <a:p>
            <a:pPr algn="ctr"/>
            <a:r>
              <a:rPr lang="en-US" sz="2000" dirty="0"/>
              <a:t>It is the simplest infinite CF possible!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15F255-558A-E7D2-E608-61945149C44A}"/>
              </a:ext>
            </a:extLst>
          </p:cNvPr>
          <p:cNvSpPr/>
          <p:nvPr/>
        </p:nvSpPr>
        <p:spPr>
          <a:xfrm>
            <a:off x="1893094" y="2211051"/>
            <a:ext cx="243004" cy="1758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3F127-31E6-AF07-B57A-B9654D7FF80A}"/>
              </a:ext>
            </a:extLst>
          </p:cNvPr>
          <p:cNvSpPr/>
          <p:nvPr/>
        </p:nvSpPr>
        <p:spPr>
          <a:xfrm>
            <a:off x="8081963" y="2213311"/>
            <a:ext cx="260071" cy="1758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4980BB-DC4B-BE8B-7C67-7161CA2ABC32}"/>
              </a:ext>
            </a:extLst>
          </p:cNvPr>
          <p:cNvCxnSpPr/>
          <p:nvPr/>
        </p:nvCxnSpPr>
        <p:spPr>
          <a:xfrm>
            <a:off x="2398426" y="2725712"/>
            <a:ext cx="41972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4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 animBg="1"/>
      <p:bldP spid="18" grpId="0" animBg="1"/>
      <p:bldP spid="2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35277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3.141592653589793238462643383279502884197169399375105820974944592307816406286208998628034825342117067982148086513282306647093844609550582231725359408128481117450284102701938521105559644622948954930381964428810975665933446128475648233786783165271201909145648566923460348610454326648213393607260249141273724587006606315588174881520920962829254091715364367892590360011330530548820466521384146951941511609433057270365759591953092186117381932611793105118548074462379962749567351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69595082953311686172785588907509838175463746493931925506040092770167113900984882401285836160356370766010471018194295559619894676783744944825537977472684710404753464620804668425906949129331367702898915210475216205696602405803815019351125338243003558764024749647326391419927260426992279678235478163600934172164121992458631503028618297455570674983850549458858692699569092721079750930295532116534498720275596023648066549911988183479775356636980742654252786255181841757467289097777279380008164706001614524919217321721477235014144197356854816136115735255213347574184946843852332390739414333454776241686251898356948556209921922218427255025425688767179049460165346680498862723279178608578438382796797668145410095388378636095068006422512520511739298489608412848862694560424196528502221066118630674427862203919494504712371378696095636437191728746776465757396241389086583264599581339047802759009946576407895126946839835259570982582262052248940772671947826848260147699090264013639443745530506820349625245174939965143142980919065925093722169646151570985838741059788595977297549893016175392846813826868386894277415599185592524595395943104997252468084598727364469584865383673622262609912460805124388439045124413654976278079771569143599770012961608944169486855584840635342207222582848864815845602850601684273945226746767889525213852254995466672782398645659611635488623057745649803559363456817432411251507606947945109659609402522887971089314566913686722874894056010150330861792868092087476091782493858900971490967598526136554978189312978482168299894872265880485756401427047755513237964145152374623436454285844479526586782105114135473573952311342716610213596953623144295248493718711014576540359027993440374200731057853906219838744780847848968332144571386875194350643021845319104848100537061468067491927819119793995206141966342875444064374512371819217999839101591956181467514269123974894090718649423196156794520809514655022523160388193014209376213785595663893778708303906979207734672218256259966150142150306803844773454920260541466592520149744285073251866600213243408819071048633173464965145390579626856100550810665879699816357473638405257145910289706414011097120628043903975951567715770042033786993600723055876317635942187312514712053292819182618612586732157919841484882916447060957527069572209175671167229109816909152801735067127485832228718352093539657251210835791513698820914442100675103346711031412671113699086585163983150197016515116851714376576183515565088490998985998238734552833163550764791853589322618548963213293308985706420467525907091548141654985946163718027098199430992448895757128289059232332609729971208443357326548938239119325974636673058360414281388303203824903758985243744170291327656180937734440307074692112019130203303801976211011004492932151608424448596376698389522868478312355265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9417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735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69757" y="181234"/>
            <a:ext cx="50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1114" y="766116"/>
                <a:ext cx="5741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4" y="766116"/>
                <a:ext cx="5741773" cy="400110"/>
              </a:xfrm>
              <a:prstGeom prst="rect">
                <a:avLst/>
              </a:prstGeom>
              <a:blipFill>
                <a:blip r:embed="rId2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894172"/>
                <a:ext cx="55852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= [3;7,15,1,292,1,1,1,2,1,3,1,14,3,3,23,1,1,7….] (no repeated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pattern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of finite length </a:t>
                </a:r>
                <a:r>
                  <a:rPr lang="en-US" sz="2000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!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)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894172"/>
                <a:ext cx="5585255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1FE78-A6B8-40E9-971E-8E96FA05C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240" y="1322337"/>
            <a:ext cx="4537520" cy="44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4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CCCF48-CFF1-4380-B2FF-A56282D1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75" y="856116"/>
            <a:ext cx="6949851" cy="3692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9757" y="181234"/>
            <a:ext cx="50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Continued Fractions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08" y="4741751"/>
            <a:ext cx="71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measuring the circumference of Earth:</a:t>
            </a:r>
          </a:p>
          <a:p>
            <a:r>
              <a:rPr lang="en-US" dirty="0"/>
              <a:t>22 / 7 = accurate to between NYC and Washington, DC</a:t>
            </a:r>
          </a:p>
          <a:p>
            <a:r>
              <a:rPr lang="en-US" dirty="0"/>
              <a:t>355 / 113 = accurate to 100m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14108" y="5739810"/>
            <a:ext cx="5325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measuring the distance between Earth &amp; Sun:</a:t>
            </a:r>
          </a:p>
          <a:p>
            <a:r>
              <a:rPr lang="en-US" dirty="0"/>
              <a:t>355 / 113 = accurate to 400m</a:t>
            </a:r>
          </a:p>
          <a:p>
            <a:r>
              <a:rPr lang="en-US" dirty="0"/>
              <a:t>104348 / 33215 = accurate to 10cm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4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44620" y="4880005"/>
            <a:ext cx="5254760" cy="1247522"/>
            <a:chOff x="3385333" y="4960410"/>
            <a:chExt cx="5358860" cy="12475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5333" y="4960410"/>
              <a:ext cx="2373334" cy="12475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6339847" y="5313700"/>
                  <a:ext cx="240434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 a </a:t>
                  </a:r>
                  <a:r>
                    <a:rPr lang="en-US" b="1" i="1" dirty="0"/>
                    <a:t>standard</a:t>
                  </a:r>
                  <a:r>
                    <a:rPr lang="en-US" dirty="0"/>
                    <a:t> CF all the numerators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847" y="5313700"/>
                  <a:ext cx="2404346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067" t="-4673" r="-3359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Down Arrow 3"/>
            <p:cNvSpPr/>
            <p:nvPr/>
          </p:nvSpPr>
          <p:spPr>
            <a:xfrm rot="5400000">
              <a:off x="5856636" y="5373917"/>
              <a:ext cx="326574" cy="52251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F54EA-7D06-4DAA-AE6E-1B2BFCC4DA29}"/>
                  </a:ext>
                </a:extLst>
              </p:cNvPr>
              <p:cNvSpPr txBox="1"/>
              <p:nvPr/>
            </p:nvSpPr>
            <p:spPr>
              <a:xfrm>
                <a:off x="2540547" y="1354234"/>
                <a:ext cx="4045082" cy="1674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F54EA-7D06-4DAA-AE6E-1B2BFCC4D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547" y="1354234"/>
                <a:ext cx="4045082" cy="16746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030DB-4DE8-4AE4-8399-F823F94492DB}"/>
                  </a:ext>
                </a:extLst>
              </p:cNvPr>
              <p:cNvSpPr txBox="1"/>
              <p:nvPr/>
            </p:nvSpPr>
            <p:spPr>
              <a:xfrm>
                <a:off x="1747684" y="3538965"/>
                <a:ext cx="56486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In a </a:t>
                </a:r>
                <a:r>
                  <a:rPr lang="en-US" sz="2400" u="sng" dirty="0">
                    <a:solidFill>
                      <a:srgbClr val="0070C0"/>
                    </a:solidFill>
                  </a:rPr>
                  <a:t>generalized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continued fraction,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can be </a:t>
                </a:r>
                <a:r>
                  <a:rPr lang="en-US" sz="2400" i="1" dirty="0">
                    <a:solidFill>
                      <a:srgbClr val="0070C0"/>
                    </a:solidFill>
                  </a:rPr>
                  <a:t>any</a:t>
                </a:r>
                <a:r>
                  <a:rPr lang="en-US" sz="2400" dirty="0">
                    <a:solidFill>
                      <a:srgbClr val="0070C0"/>
                    </a:solidFill>
                  </a:rPr>
                  <a:t> expression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030DB-4DE8-4AE4-8399-F823F9449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3538965"/>
                <a:ext cx="5648632" cy="830997"/>
              </a:xfrm>
              <a:prstGeom prst="rect">
                <a:avLst/>
              </a:prstGeom>
              <a:blipFill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48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15012" y="1305466"/>
                <a:ext cx="63139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generalized</a:t>
                </a:r>
                <a:r>
                  <a:rPr lang="en-US" sz="2000" dirty="0"/>
                  <a:t> CF encoding for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012" y="1305466"/>
                <a:ext cx="6313973" cy="400110"/>
              </a:xfrm>
              <a:prstGeom prst="rect">
                <a:avLst/>
              </a:prstGeom>
              <a:blipFill>
                <a:blip r:embed="rId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90AD3-AED2-4579-9DC5-612C77CFFDD0}"/>
                  </a:ext>
                </a:extLst>
              </p:cNvPr>
              <p:cNvSpPr txBox="1"/>
              <p:nvPr/>
            </p:nvSpPr>
            <p:spPr>
              <a:xfrm>
                <a:off x="2551314" y="2279112"/>
                <a:ext cx="4041363" cy="2083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6+</m:t>
                                  </m:r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6+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den>
                                  </m:f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90AD3-AED2-4579-9DC5-612C77CFF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314" y="2279112"/>
                <a:ext cx="4041363" cy="2083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A3DAC-45AE-4BCA-B48B-08A3657BADAA}"/>
                  </a:ext>
                </a:extLst>
              </p:cNvPr>
              <p:cNvSpPr txBox="1"/>
              <p:nvPr/>
            </p:nvSpPr>
            <p:spPr>
              <a:xfrm>
                <a:off x="1779369" y="5107878"/>
                <a:ext cx="558525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[3; 1, {(2n+1)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|6}]</a:t>
                </a:r>
              </a:p>
              <a:p>
                <a:pPr algn="ctr"/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/>
                  <a:t>All the mysterious and unpredictable digits of PI come from this simple generalized CF !!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A3DAC-45AE-4BCA-B48B-08A3657BA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69" y="5107878"/>
                <a:ext cx="5585255" cy="1384995"/>
              </a:xfrm>
              <a:prstGeom prst="rect">
                <a:avLst/>
              </a:prstGeom>
              <a:blipFill>
                <a:blip r:embed="rId4"/>
                <a:stretch>
                  <a:fillRect t="-3524" b="-7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CEF2F71-1174-4ED2-8C33-7498E144D1EB}"/>
              </a:ext>
            </a:extLst>
          </p:cNvPr>
          <p:cNvGrpSpPr/>
          <p:nvPr/>
        </p:nvGrpSpPr>
        <p:grpSpPr>
          <a:xfrm>
            <a:off x="555979" y="3163155"/>
            <a:ext cx="1993491" cy="1937171"/>
            <a:chOff x="555979" y="2912434"/>
            <a:chExt cx="1993491" cy="19371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B14179-25FB-4418-84C4-D9B03BB50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79" y="3235874"/>
              <a:ext cx="1993491" cy="161373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7E2A4F-A087-4FF6-9985-83EE8A2FEC90}"/>
                </a:ext>
              </a:extLst>
            </p:cNvPr>
            <p:cNvSpPr txBox="1"/>
            <p:nvPr/>
          </p:nvSpPr>
          <p:spPr>
            <a:xfrm>
              <a:off x="555979" y="2912434"/>
              <a:ext cx="1993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Euler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CDA1E8-0DC1-4C65-BF9D-0FC215EB4062}"/>
              </a:ext>
            </a:extLst>
          </p:cNvPr>
          <p:cNvGrpSpPr/>
          <p:nvPr/>
        </p:nvGrpSpPr>
        <p:grpSpPr>
          <a:xfrm>
            <a:off x="3705325" y="4619191"/>
            <a:ext cx="2120292" cy="594542"/>
            <a:chOff x="3705325" y="4619191"/>
            <a:chExt cx="2120292" cy="5945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D8148CC-CAE0-4176-86FC-1AA701513E1D}"/>
                </a:ext>
              </a:extLst>
            </p:cNvPr>
            <p:cNvGrpSpPr/>
            <p:nvPr/>
          </p:nvGrpSpPr>
          <p:grpSpPr>
            <a:xfrm>
              <a:off x="3705325" y="4619191"/>
              <a:ext cx="355986" cy="586990"/>
              <a:chOff x="3852808" y="4619191"/>
              <a:chExt cx="355986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A714EE3-5B13-42C3-8AE0-F5088D76D69D}"/>
                      </a:ext>
                    </a:extLst>
                  </p:cNvPr>
                  <p:cNvSpPr txBox="1"/>
                  <p:nvPr/>
                </p:nvSpPr>
                <p:spPr>
                  <a:xfrm>
                    <a:off x="3852808" y="4619191"/>
                    <a:ext cx="3559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A714EE3-5B13-42C3-8AE0-F5088D76D6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2808" y="4619191"/>
                    <a:ext cx="355986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09EF33-FE42-47ED-A62D-2E634C47B868}"/>
                  </a:ext>
                </a:extLst>
              </p:cNvPr>
              <p:cNvCxnSpPr>
                <a:stCxn id="4" idx="2"/>
              </p:cNvCxnSpPr>
              <p:nvPr/>
            </p:nvCxnSpPr>
            <p:spPr>
              <a:xfrm flipH="1">
                <a:off x="4030790" y="4896190"/>
                <a:ext cx="11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B9A366-8E93-43EF-9863-47CED4824C44}"/>
                </a:ext>
              </a:extLst>
            </p:cNvPr>
            <p:cNvGrpSpPr/>
            <p:nvPr/>
          </p:nvGrpSpPr>
          <p:grpSpPr>
            <a:xfrm>
              <a:off x="4756578" y="4619191"/>
              <a:ext cx="360416" cy="586990"/>
              <a:chOff x="4638592" y="4619191"/>
              <a:chExt cx="360416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F68B865-3DDA-47C3-A1C8-CCB11B25C534}"/>
                      </a:ext>
                    </a:extLst>
                  </p:cNvPr>
                  <p:cNvSpPr txBox="1"/>
                  <p:nvPr/>
                </p:nvSpPr>
                <p:spPr>
                  <a:xfrm>
                    <a:off x="4638592" y="4619191"/>
                    <a:ext cx="3604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F68B865-3DDA-47C3-A1C8-CCB11B25C5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8592" y="4619191"/>
                    <a:ext cx="36041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89509D7-00FB-4265-AA25-BBBFFF878474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>
                <a:off x="4818800" y="4896190"/>
                <a:ext cx="6488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023DBA-2553-4571-A21A-1DC165F3A605}"/>
                </a:ext>
              </a:extLst>
            </p:cNvPr>
            <p:cNvGrpSpPr/>
            <p:nvPr/>
          </p:nvGrpSpPr>
          <p:grpSpPr>
            <a:xfrm>
              <a:off x="5452225" y="4619191"/>
              <a:ext cx="373392" cy="586990"/>
              <a:chOff x="5319492" y="4619191"/>
              <a:chExt cx="373392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2942A8C-0416-45CE-A457-836CB01F5C0E}"/>
                      </a:ext>
                    </a:extLst>
                  </p:cNvPr>
                  <p:cNvSpPr txBox="1"/>
                  <p:nvPr/>
                </p:nvSpPr>
                <p:spPr>
                  <a:xfrm>
                    <a:off x="5319492" y="4619191"/>
                    <a:ext cx="37339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2942A8C-0416-45CE-A457-836CB01F5C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9492" y="4619191"/>
                    <a:ext cx="37339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57485F6-9796-49B9-B585-7A601B1DB2C5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 flipH="1">
                <a:off x="5499703" y="4896190"/>
                <a:ext cx="6485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3CB12F-8851-4D44-8D12-44AE941A871C}"/>
                </a:ext>
              </a:extLst>
            </p:cNvPr>
            <p:cNvGrpSpPr/>
            <p:nvPr/>
          </p:nvGrpSpPr>
          <p:grpSpPr>
            <a:xfrm>
              <a:off x="4066063" y="4619191"/>
              <a:ext cx="277960" cy="594542"/>
              <a:chOff x="4184048" y="4619191"/>
              <a:chExt cx="277960" cy="5945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80DEAA-C7C1-4968-B32B-7129932D124B}"/>
                      </a:ext>
                    </a:extLst>
                  </p:cNvPr>
                  <p:cNvSpPr txBox="1"/>
                  <p:nvPr/>
                </p:nvSpPr>
                <p:spPr>
                  <a:xfrm>
                    <a:off x="4184048" y="4619191"/>
                    <a:ext cx="2779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80DEAA-C7C1-4968-B32B-7129932D12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4048" y="4619191"/>
                    <a:ext cx="277960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4FE0281-38B2-421A-8D63-871F8EA48C65}"/>
                  </a:ext>
                </a:extLst>
              </p:cNvPr>
              <p:cNvCxnSpPr>
                <a:stCxn id="19" idx="2"/>
              </p:cNvCxnSpPr>
              <p:nvPr/>
            </p:nvCxnSpPr>
            <p:spPr>
              <a:xfrm>
                <a:off x="4323028" y="4896190"/>
                <a:ext cx="0" cy="317543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549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65844E-625E-4BFD-AFC1-4EE5659C3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330" y="1255270"/>
            <a:ext cx="5039340" cy="53143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3384F2-BD93-4874-BF13-221882B6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coprime_probability.py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8B64ED-F951-41B1-BD67-CC139485514E}"/>
              </a:ext>
            </a:extLst>
          </p:cNvPr>
          <p:cNvGrpSpPr/>
          <p:nvPr/>
        </p:nvGrpSpPr>
        <p:grpSpPr>
          <a:xfrm>
            <a:off x="4572000" y="2483412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456463-C4E2-4277-B9C3-6D39D0CE2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F20D91-2544-4871-A84E-DE3C63D9C0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CE943A-CD1A-4BA6-93F5-841DFDB26887}"/>
              </a:ext>
            </a:extLst>
          </p:cNvPr>
          <p:cNvGrpSpPr/>
          <p:nvPr/>
        </p:nvGrpSpPr>
        <p:grpSpPr>
          <a:xfrm>
            <a:off x="5005085" y="322570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3C2EE73-9299-4D98-BDD0-E1D3D64ED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8A0220-97FB-47FF-A071-AD8A7506478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65FA2C-0DFD-46EC-A827-1084B77A2E01}"/>
              </a:ext>
            </a:extLst>
          </p:cNvPr>
          <p:cNvGrpSpPr/>
          <p:nvPr/>
        </p:nvGrpSpPr>
        <p:grpSpPr>
          <a:xfrm>
            <a:off x="5296050" y="360649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CDC031-DCE2-49D9-B7C3-4AF2E3ACB93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B38753A-57D2-4A28-89B0-9C5236A23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631BE2-052D-4C44-9011-B4352A739C07}"/>
              </a:ext>
            </a:extLst>
          </p:cNvPr>
          <p:cNvGrpSpPr/>
          <p:nvPr/>
        </p:nvGrpSpPr>
        <p:grpSpPr>
          <a:xfrm>
            <a:off x="5549547" y="3867575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DE01AE-44FF-4DA2-BD9B-0C077FA8F2F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7FAB79D-7219-4C1A-BC01-2090974B1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76EAA1-4AF4-49B2-8627-F36B94D4B52C}"/>
              </a:ext>
            </a:extLst>
          </p:cNvPr>
          <p:cNvGrpSpPr/>
          <p:nvPr/>
        </p:nvGrpSpPr>
        <p:grpSpPr>
          <a:xfrm>
            <a:off x="5316180" y="4291268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CD9C18-59B9-478B-BD5C-BFEB6F38235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AFC94E-CD65-4276-B7AC-A92E05904E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A07C14-9206-467A-82B1-F6FD0C0A927A}"/>
              </a:ext>
            </a:extLst>
          </p:cNvPr>
          <p:cNvGrpSpPr/>
          <p:nvPr/>
        </p:nvGrpSpPr>
        <p:grpSpPr>
          <a:xfrm>
            <a:off x="5889988" y="4745696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3BE3A8-78C9-4C1C-A15E-547E01F620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DFA5211-0A1E-4670-B8DD-A79415CEE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8B59A32-0FE5-4655-8F0C-A33DD20B917C}"/>
              </a:ext>
            </a:extLst>
          </p:cNvPr>
          <p:cNvGrpSpPr/>
          <p:nvPr/>
        </p:nvGrpSpPr>
        <p:grpSpPr>
          <a:xfrm>
            <a:off x="6944265" y="528717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7DA38A-2A99-478B-A496-9F77D76D3A8C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30F8FD-EB1B-4A67-B8EA-82363FB88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018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gen_continued_fractions.py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21E019-0630-4DF2-A294-6BD1A1343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89" r="22486" b="43964"/>
          <a:stretch/>
        </p:blipFill>
        <p:spPr>
          <a:xfrm>
            <a:off x="574891" y="1411659"/>
            <a:ext cx="3050499" cy="1103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70868-4DED-241E-0EED-9C57FAD08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419" y="1622255"/>
            <a:ext cx="4939061" cy="818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/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/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/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blipFill>
                <a:blip r:embed="rId10"/>
                <a:stretch>
                  <a:fillRect l="-2092" r="-33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/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blipFill>
                <a:blip r:embed="rId11"/>
                <a:stretch>
                  <a:fillRect l="-1014" r="-101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347072-D5A3-6E0D-7DD9-03B9CA797A15}"/>
              </a:ext>
            </a:extLst>
          </p:cNvPr>
          <p:cNvCxnSpPr/>
          <p:nvPr/>
        </p:nvCxnSpPr>
        <p:spPr>
          <a:xfrm flipV="1">
            <a:off x="5179102" y="2226039"/>
            <a:ext cx="539646" cy="80453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442DE6-E98F-2A91-7900-A1553D3E0A72}"/>
              </a:ext>
            </a:extLst>
          </p:cNvPr>
          <p:cNvCxnSpPr>
            <a:cxnSpLocks/>
          </p:cNvCxnSpPr>
          <p:nvPr/>
        </p:nvCxnSpPr>
        <p:spPr>
          <a:xfrm flipV="1">
            <a:off x="5917767" y="2226039"/>
            <a:ext cx="95832" cy="8528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1856A9-12D7-C58B-F8EF-B5B521320E8A}"/>
              </a:ext>
            </a:extLst>
          </p:cNvPr>
          <p:cNvCxnSpPr>
            <a:cxnSpLocks/>
          </p:cNvCxnSpPr>
          <p:nvPr/>
        </p:nvCxnSpPr>
        <p:spPr>
          <a:xfrm flipV="1">
            <a:off x="5191569" y="2209723"/>
            <a:ext cx="1038759" cy="13407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89D1E0-B5E1-658B-2556-7908D305A8A2}"/>
              </a:ext>
            </a:extLst>
          </p:cNvPr>
          <p:cNvCxnSpPr>
            <a:cxnSpLocks/>
          </p:cNvCxnSpPr>
          <p:nvPr/>
        </p:nvCxnSpPr>
        <p:spPr>
          <a:xfrm flipV="1">
            <a:off x="5938569" y="2209723"/>
            <a:ext cx="549883" cy="13342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0DE19D-2E04-484C-027C-506E2B17F3E1}"/>
              </a:ext>
            </a:extLst>
          </p:cNvPr>
          <p:cNvCxnSpPr>
            <a:cxnSpLocks/>
          </p:cNvCxnSpPr>
          <p:nvPr/>
        </p:nvCxnSpPr>
        <p:spPr>
          <a:xfrm flipV="1">
            <a:off x="6638411" y="2226039"/>
            <a:ext cx="101386" cy="13243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0C794D-BAE7-05EA-F87B-4CFEBC7EB860}"/>
              </a:ext>
            </a:extLst>
          </p:cNvPr>
          <p:cNvCxnSpPr>
            <a:cxnSpLocks/>
          </p:cNvCxnSpPr>
          <p:nvPr/>
        </p:nvCxnSpPr>
        <p:spPr>
          <a:xfrm flipH="1" flipV="1">
            <a:off x="6977328" y="2226039"/>
            <a:ext cx="360357" cy="13549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E618C0-63D7-1871-A032-5FF9AD4F0293}"/>
              </a:ext>
            </a:extLst>
          </p:cNvPr>
          <p:cNvCxnSpPr>
            <a:cxnSpLocks/>
          </p:cNvCxnSpPr>
          <p:nvPr/>
        </p:nvCxnSpPr>
        <p:spPr>
          <a:xfrm flipH="1" flipV="1">
            <a:off x="7234459" y="2226039"/>
            <a:ext cx="843715" cy="13243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E5B517D-2CCE-0FAD-5D6A-F132283460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6139" y="4099917"/>
            <a:ext cx="3138891" cy="23929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C7999F-AEB4-9F7F-01FD-AE5EB6295DF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4739" b="5100"/>
          <a:stretch/>
        </p:blipFill>
        <p:spPr>
          <a:xfrm>
            <a:off x="1548971" y="4299012"/>
            <a:ext cx="2514159" cy="199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2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1" grpId="0"/>
      <p:bldP spid="12" grpId="0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4C6C7F-55FF-5C5A-B078-9B47B094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6" y="4383205"/>
            <a:ext cx="4260415" cy="857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gen_continued_fractions.py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EEBA2E-309E-4DAA-8D33-66040AD44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227" y="4259466"/>
            <a:ext cx="2823146" cy="14584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21E019-0630-4DF2-A294-6BD1A1343D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89" r="22486" b="43964"/>
          <a:stretch/>
        </p:blipFill>
        <p:spPr>
          <a:xfrm>
            <a:off x="574891" y="1411659"/>
            <a:ext cx="3050499" cy="11034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F93D7A-EB63-400D-ACC9-E8161FD90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318" y="5129598"/>
            <a:ext cx="1471990" cy="1458485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21EDE2B-1BF0-4714-846B-D6482DBA93AA}"/>
              </a:ext>
            </a:extLst>
          </p:cNvPr>
          <p:cNvSpPr/>
          <p:nvPr/>
        </p:nvSpPr>
        <p:spPr>
          <a:xfrm>
            <a:off x="1310482" y="5577628"/>
            <a:ext cx="2766844" cy="732626"/>
          </a:xfrm>
          <a:prstGeom prst="wedgeRectCallout">
            <a:avLst>
              <a:gd name="adj1" fmla="val -11703"/>
              <a:gd name="adj2" fmla="val -893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Generalized CFs often </a:t>
            </a:r>
            <a:r>
              <a:rPr lang="en-US" sz="2000" b="1" dirty="0"/>
              <a:t>converge </a:t>
            </a:r>
            <a:r>
              <a:rPr lang="en-US" sz="2000" dirty="0"/>
              <a:t>very slowly</a:t>
            </a:r>
            <a:endParaRPr lang="en-US" sz="2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21A11-B35F-450B-9E07-78C73C61028E}"/>
              </a:ext>
            </a:extLst>
          </p:cNvPr>
          <p:cNvSpPr/>
          <p:nvPr/>
        </p:nvSpPr>
        <p:spPr>
          <a:xfrm>
            <a:off x="1618360" y="5009676"/>
            <a:ext cx="1799398" cy="239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70868-4DED-241E-0EED-9C57FAD08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419" y="1622255"/>
            <a:ext cx="4939061" cy="818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/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/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/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blipFill>
                <a:blip r:embed="rId10"/>
                <a:stretch>
                  <a:fillRect l="-2092" r="-33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/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blipFill>
                <a:blip r:embed="rId11"/>
                <a:stretch>
                  <a:fillRect l="-1014" r="-101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80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398524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has asked you to write a Python program to       find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for a given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(assume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) such that: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≤70,</m:t>
                    </m:r>
                  </m:oMath>
                </a14:m>
                <a:r>
                  <a:rPr lang="en-US" sz="2400" dirty="0"/>
                  <a:t> check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&lt;70,000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Why is there is no need to check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⌊"/>
                        <m:endChr m:val="⌋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?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Is there any relationship between each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value and the </a:t>
                </a:r>
                <a:r>
                  <a:rPr lang="en-US" sz="2400" u="sng" dirty="0"/>
                  <a:t>first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values that can solve the equation?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3985240"/>
              </a:xfrm>
              <a:blipFill>
                <a:blip r:embed="rId3"/>
                <a:stretch>
                  <a:fillRect l="-1066" t="-2141" r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1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867C24-DE81-D4F4-068E-BE1AA585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5" y="400428"/>
            <a:ext cx="4330954" cy="6138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1763" y="400428"/>
            <a:ext cx="3755973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pells_equation.py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4DF699-2F61-48AF-AD12-0EEA00B8A2ED}"/>
              </a:ext>
            </a:extLst>
          </p:cNvPr>
          <p:cNvGrpSpPr/>
          <p:nvPr/>
        </p:nvGrpSpPr>
        <p:grpSpPr>
          <a:xfrm>
            <a:off x="2107917" y="54534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07CB823-A1C7-4ECF-9874-0083B307B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123A70-378F-477C-BA14-9FFDE16A7D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43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C74D40-7A8E-4ED8-BC54-7F56C17C4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51" y="2045245"/>
            <a:ext cx="7165298" cy="422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Numba</a:t>
            </a:r>
            <a:r>
              <a:rPr lang="en-US" sz="3200" dirty="0">
                <a:latin typeface="+mn-lt"/>
              </a:rPr>
              <a:t> – High Performance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https://numba.pydata.org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B764C-E052-4A94-82EE-01172B21BE71}"/>
              </a:ext>
            </a:extLst>
          </p:cNvPr>
          <p:cNvSpPr/>
          <p:nvPr/>
        </p:nvSpPr>
        <p:spPr>
          <a:xfrm>
            <a:off x="1321552" y="5014210"/>
            <a:ext cx="2455969" cy="23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2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B6710546-412B-6679-0FC0-1D1D31870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5" y="394183"/>
            <a:ext cx="4293338" cy="613859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4DF699-2F61-48AF-AD12-0EEA00B8A2ED}"/>
              </a:ext>
            </a:extLst>
          </p:cNvPr>
          <p:cNvGrpSpPr/>
          <p:nvPr/>
        </p:nvGrpSpPr>
        <p:grpSpPr>
          <a:xfrm>
            <a:off x="2107917" y="54534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07CB823-A1C7-4ECF-9874-0083B307B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123A70-378F-477C-BA14-9FFDE16A7D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2F902F-FBC9-4460-9DD7-0BCC38FE7A4F}"/>
              </a:ext>
            </a:extLst>
          </p:cNvPr>
          <p:cNvGrpSpPr/>
          <p:nvPr/>
        </p:nvGrpSpPr>
        <p:grpSpPr>
          <a:xfrm>
            <a:off x="1566930" y="4363922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23A8E8-46C9-49BC-86F5-57C70D7A3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640EB-DBB4-494A-911E-420DDA5215F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D8023F-B4F9-4F1E-9F6C-457A5B0327D8}"/>
              </a:ext>
            </a:extLst>
          </p:cNvPr>
          <p:cNvGrpSpPr/>
          <p:nvPr/>
        </p:nvGrpSpPr>
        <p:grpSpPr>
          <a:xfrm>
            <a:off x="2745489" y="5168153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34CC4A-FDEC-4CBB-B8AC-DFA84DB9A5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9C06CE-7E9D-4378-BED7-3FC7C515E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5C267F-14A2-4098-9469-8DA2F0487C3E}"/>
              </a:ext>
            </a:extLst>
          </p:cNvPr>
          <p:cNvGrpSpPr/>
          <p:nvPr/>
        </p:nvGrpSpPr>
        <p:grpSpPr>
          <a:xfrm>
            <a:off x="3143642" y="5378890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E7CCEA-A833-432C-9FF8-A3E91AD1064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19A0E5-6714-474D-A144-E51B07D056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BB276E-8EB8-40D2-8A3B-99B1F4B36012}"/>
              </a:ext>
            </a:extLst>
          </p:cNvPr>
          <p:cNvGrpSpPr/>
          <p:nvPr/>
        </p:nvGrpSpPr>
        <p:grpSpPr>
          <a:xfrm>
            <a:off x="2526143" y="1809963"/>
            <a:ext cx="1000912" cy="642154"/>
            <a:chOff x="3669744" y="5281612"/>
            <a:chExt cx="1000912" cy="6421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8F7F33-8BA1-406D-AA5A-AEDFE19CBF28}"/>
                </a:ext>
              </a:extLst>
            </p:cNvPr>
            <p:cNvSpPr txBox="1"/>
            <p:nvPr/>
          </p:nvSpPr>
          <p:spPr>
            <a:xfrm>
              <a:off x="4287198" y="528161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F5380F-51E0-4812-9A96-358C487AB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9744" y="5541057"/>
              <a:ext cx="671074" cy="3827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6CFFAC-0915-46AA-9F10-B4F7B1DCA10D}"/>
                  </a:ext>
                </a:extLst>
              </p:cNvPr>
              <p:cNvSpPr txBox="1"/>
              <p:nvPr/>
            </p:nvSpPr>
            <p:spPr>
              <a:xfrm>
                <a:off x="5616520" y="3744510"/>
                <a:ext cx="2405921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6CFFAC-0915-46AA-9F10-B4F7B1DCA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520" y="3744510"/>
                <a:ext cx="240592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AE8C56-6259-483A-9B63-5E037791E003}"/>
                  </a:ext>
                </a:extLst>
              </p:cNvPr>
              <p:cNvSpPr txBox="1"/>
              <p:nvPr/>
            </p:nvSpPr>
            <p:spPr>
              <a:xfrm>
                <a:off x="5616520" y="1776799"/>
                <a:ext cx="24059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&lt;70,000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AE8C56-6259-483A-9B63-5E037791E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520" y="1776799"/>
                <a:ext cx="24059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22F04B-1562-401E-925C-ED7336F92286}"/>
                  </a:ext>
                </a:extLst>
              </p:cNvPr>
              <p:cNvSpPr txBox="1"/>
              <p:nvPr/>
            </p:nvSpPr>
            <p:spPr>
              <a:xfrm>
                <a:off x="5738250" y="2303382"/>
                <a:ext cx="2162459" cy="12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22F04B-1562-401E-925C-ED7336F92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250" y="2303382"/>
                <a:ext cx="2162459" cy="12964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5D471A57-EB3A-33B9-A7A6-07415CB0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763" y="400428"/>
            <a:ext cx="3755973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pells_equation.py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97EF1A-B39F-2C2B-26F0-E652661E433A}"/>
              </a:ext>
            </a:extLst>
          </p:cNvPr>
          <p:cNvGrpSpPr/>
          <p:nvPr/>
        </p:nvGrpSpPr>
        <p:grpSpPr>
          <a:xfrm>
            <a:off x="2893690" y="315864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DEF573-3442-A900-7A23-B12AC55A5B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06A0574-1353-CA41-1C8C-3A0C0EAAC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187D3D-1B90-9903-FCD1-74C0461B5263}"/>
              </a:ext>
            </a:extLst>
          </p:cNvPr>
          <p:cNvGrpSpPr/>
          <p:nvPr/>
        </p:nvGrpSpPr>
        <p:grpSpPr>
          <a:xfrm>
            <a:off x="2450423" y="3778717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D35361-4EBB-06AD-AA4C-4ABB28847E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E009A58-E79F-3A5A-3470-FD1CEDFDE6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D3F5DB-21CA-FE75-1743-21C7620FB156}"/>
              </a:ext>
            </a:extLst>
          </p:cNvPr>
          <p:cNvGrpSpPr/>
          <p:nvPr/>
        </p:nvGrpSpPr>
        <p:grpSpPr>
          <a:xfrm>
            <a:off x="2415358" y="5584480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5468CA9-72A1-E8DE-15A6-58827FD2D83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B28579-FED5-4F71-4066-B4574FECE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A220A79-6F77-3BDF-6F77-0F1DB0CF4C86}"/>
              </a:ext>
            </a:extLst>
          </p:cNvPr>
          <p:cNvGrpSpPr/>
          <p:nvPr/>
        </p:nvGrpSpPr>
        <p:grpSpPr>
          <a:xfrm>
            <a:off x="1404727" y="1149541"/>
            <a:ext cx="1068643" cy="369332"/>
            <a:chOff x="3647644" y="5359159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0791AB-F96E-8A30-089D-0B1C3FE56B9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24582F8-FABE-C0E6-139A-DC14EF2AB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00CD03-2ABF-6492-23B2-031365CA3149}"/>
              </a:ext>
            </a:extLst>
          </p:cNvPr>
          <p:cNvGrpSpPr/>
          <p:nvPr/>
        </p:nvGrpSpPr>
        <p:grpSpPr>
          <a:xfrm>
            <a:off x="3249854" y="2951605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8807C91-ED60-AA57-0BE4-422AAC4E12F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E8E9590-3F9F-A1CB-3F74-2A23B30636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F13EE0-5FA0-7952-B978-54EC29E747DE}"/>
                  </a:ext>
                </a:extLst>
              </p:cNvPr>
              <p:cNvSpPr txBox="1"/>
              <p:nvPr/>
            </p:nvSpPr>
            <p:spPr>
              <a:xfrm>
                <a:off x="5606789" y="5057569"/>
                <a:ext cx="24059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F13EE0-5FA0-7952-B978-54EC29E74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789" y="5057569"/>
                <a:ext cx="24059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39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4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568" y="365126"/>
            <a:ext cx="456278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pells_equation.py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252880-15F3-4694-B92F-9D3FF4C88575}"/>
              </a:ext>
            </a:extLst>
          </p:cNvPr>
          <p:cNvGrpSpPr/>
          <p:nvPr/>
        </p:nvGrpSpPr>
        <p:grpSpPr>
          <a:xfrm>
            <a:off x="819195" y="1655610"/>
            <a:ext cx="7174680" cy="5009322"/>
            <a:chOff x="819195" y="1655610"/>
            <a:chExt cx="7174680" cy="50093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29824E-618B-4694-90B0-234667D0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07"/>
            <a:stretch/>
          </p:blipFill>
          <p:spPr>
            <a:xfrm>
              <a:off x="819195" y="1655610"/>
              <a:ext cx="1958014" cy="49779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FEC5BD-E14A-4FF8-8350-00C8AEAF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3167" y="1655610"/>
              <a:ext cx="1947350" cy="49779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CDA9DA-106F-4BC4-AF51-DB08D715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6475" y="1655610"/>
              <a:ext cx="2057400" cy="5009322"/>
            </a:xfrm>
            <a:prstGeom prst="rect">
              <a:avLst/>
            </a:prstGeom>
          </p:spPr>
        </p:pic>
      </p:grp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22BB87C5-11DD-4349-AD66-29C84CA02573}"/>
              </a:ext>
            </a:extLst>
          </p:cNvPr>
          <p:cNvSpPr/>
          <p:nvPr/>
        </p:nvSpPr>
        <p:spPr>
          <a:xfrm>
            <a:off x="960409" y="473065"/>
            <a:ext cx="2662085" cy="995516"/>
          </a:xfrm>
          <a:prstGeom prst="borderCallout2">
            <a:avLst>
              <a:gd name="adj1" fmla="val 89120"/>
              <a:gd name="adj2" fmla="val 82803"/>
              <a:gd name="adj3" fmla="val 170602"/>
              <a:gd name="adj4" fmla="val 77516"/>
              <a:gd name="adj5" fmla="val 212661"/>
              <a:gd name="adj6" fmla="val 60457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Hyphens indicate no solution was found in the allowed search space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08802-CB99-4FFF-A8F6-66A4E07262D1}"/>
              </a:ext>
            </a:extLst>
          </p:cNvPr>
          <p:cNvSpPr/>
          <p:nvPr/>
        </p:nvSpPr>
        <p:spPr>
          <a:xfrm>
            <a:off x="960409" y="2521974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A473DA-D6D1-4D12-8507-1A0C9B230540}"/>
              </a:ext>
            </a:extLst>
          </p:cNvPr>
          <p:cNvSpPr/>
          <p:nvPr/>
        </p:nvSpPr>
        <p:spPr>
          <a:xfrm>
            <a:off x="6114337" y="5152003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ECF98D-F093-43EA-BF60-07355D042A58}"/>
              </a:ext>
            </a:extLst>
          </p:cNvPr>
          <p:cNvSpPr/>
          <p:nvPr/>
        </p:nvSpPr>
        <p:spPr>
          <a:xfrm>
            <a:off x="6114336" y="4505585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2369FF-BBD6-4AC9-842A-525E0AA4BD41}"/>
              </a:ext>
            </a:extLst>
          </p:cNvPr>
          <p:cNvSpPr/>
          <p:nvPr/>
        </p:nvSpPr>
        <p:spPr>
          <a:xfrm>
            <a:off x="6114335" y="1900696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CB1B6F-8597-4E2C-A094-C5A099D0907B}"/>
              </a:ext>
            </a:extLst>
          </p:cNvPr>
          <p:cNvSpPr/>
          <p:nvPr/>
        </p:nvSpPr>
        <p:spPr>
          <a:xfrm>
            <a:off x="3506004" y="4175019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97EA58-60CA-43C3-9689-5BBB6B4BD9A0}"/>
              </a:ext>
            </a:extLst>
          </p:cNvPr>
          <p:cNvSpPr/>
          <p:nvPr/>
        </p:nvSpPr>
        <p:spPr>
          <a:xfrm>
            <a:off x="960409" y="3561505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246DD9-0D46-4901-8CF4-43F5D5B21E2A}"/>
              </a:ext>
            </a:extLst>
          </p:cNvPr>
          <p:cNvSpPr/>
          <p:nvPr/>
        </p:nvSpPr>
        <p:spPr>
          <a:xfrm>
            <a:off x="947364" y="5009022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97126A-DA02-45A8-A6E9-9D0BE3BC79C8}"/>
              </a:ext>
            </a:extLst>
          </p:cNvPr>
          <p:cNvSpPr/>
          <p:nvPr/>
        </p:nvSpPr>
        <p:spPr>
          <a:xfrm>
            <a:off x="3502390" y="1893496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Pell's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4"/>
                <a:ext cx="8007349" cy="435394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Which values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have no solution?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4, 9, 16, 25, 36, 49, </m:t>
                      </m:r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64, 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Some of the values for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are much bigger than for other close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i="1" dirty="0"/>
                  <a:t>magnitude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seem to be a good predictor about the magnitude of the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values that solve the equation for that specific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4"/>
                <a:ext cx="8007349" cy="4353949"/>
              </a:xfrm>
              <a:blipFill>
                <a:blip r:embed="rId3"/>
                <a:stretch>
                  <a:fillRect l="-1066" t="-1958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2E798-393A-4445-8498-2A95A8A9A652}"/>
              </a:ext>
            </a:extLst>
          </p:cNvPr>
          <p:cNvGrpSpPr/>
          <p:nvPr/>
        </p:nvGrpSpPr>
        <p:grpSpPr>
          <a:xfrm>
            <a:off x="3538666" y="3315263"/>
            <a:ext cx="2066667" cy="1628571"/>
            <a:chOff x="4209718" y="3307888"/>
            <a:chExt cx="2066667" cy="1628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F0DFFA-9837-4FD9-BF42-9050017F5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9718" y="3307888"/>
              <a:ext cx="2066667" cy="162857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C1BF12-CB1E-45D5-A29A-98227B98FCC9}"/>
                </a:ext>
              </a:extLst>
            </p:cNvPr>
            <p:cNvSpPr/>
            <p:nvPr/>
          </p:nvSpPr>
          <p:spPr>
            <a:xfrm>
              <a:off x="4328652" y="4372897"/>
              <a:ext cx="1784554" cy="2212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127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Equation: Period of a Standard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96426-B943-48F6-8AE1-D082D29B4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47" y="1559066"/>
            <a:ext cx="3105455" cy="4136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53A0E4-44D5-4886-A5BD-CDFBAE575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252"/>
          <a:stretch/>
        </p:blipFill>
        <p:spPr>
          <a:xfrm>
            <a:off x="4980280" y="2701444"/>
            <a:ext cx="1680950" cy="228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13ED76-7645-4B1E-AFDA-5B72A1A0759A}"/>
                  </a:ext>
                </a:extLst>
              </p:cNvPr>
              <p:cNvSpPr txBox="1"/>
              <p:nvPr/>
            </p:nvSpPr>
            <p:spPr>
              <a:xfrm>
                <a:off x="4222898" y="2662122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68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13ED76-7645-4B1E-AFDA-5B72A1A07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98" y="2662122"/>
                <a:ext cx="619785" cy="275268"/>
              </a:xfrm>
              <a:prstGeom prst="rect">
                <a:avLst/>
              </a:prstGeom>
              <a:blipFill>
                <a:blip r:embed="rId5"/>
                <a:stretch>
                  <a:fillRect r="-297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464C09-DFB9-4ECE-B173-D1118B25DB25}"/>
              </a:ext>
            </a:extLst>
          </p:cNvPr>
          <p:cNvCxnSpPr/>
          <p:nvPr/>
        </p:nvCxnSpPr>
        <p:spPr>
          <a:xfrm>
            <a:off x="5375786" y="2647334"/>
            <a:ext cx="4719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EFF6E78-F132-4A89-8004-F167D695B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277" y="4062416"/>
            <a:ext cx="3361905" cy="238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56B6D-D50C-474A-BBFA-022AB7338895}"/>
                  </a:ext>
                </a:extLst>
              </p:cNvPr>
              <p:cNvSpPr txBox="1"/>
              <p:nvPr/>
            </p:nvSpPr>
            <p:spPr>
              <a:xfrm>
                <a:off x="4222897" y="4043830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56B6D-D50C-474A-BBFA-022AB7338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97" y="4043830"/>
                <a:ext cx="619785" cy="275268"/>
              </a:xfrm>
              <a:prstGeom prst="rect">
                <a:avLst/>
              </a:prstGeom>
              <a:blipFill>
                <a:blip r:embed="rId7"/>
                <a:stretch>
                  <a:fillRect r="-297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5390C-E6EA-4B26-83C4-1CE309DB0CC2}"/>
              </a:ext>
            </a:extLst>
          </p:cNvPr>
          <p:cNvCxnSpPr>
            <a:cxnSpLocks/>
          </p:cNvCxnSpPr>
          <p:nvPr/>
        </p:nvCxnSpPr>
        <p:spPr>
          <a:xfrm>
            <a:off x="5373327" y="3994353"/>
            <a:ext cx="1287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E23D2DC4-6201-40BC-8986-5C25B086D911}"/>
              </a:ext>
            </a:extLst>
          </p:cNvPr>
          <p:cNvSpPr/>
          <p:nvPr/>
        </p:nvSpPr>
        <p:spPr>
          <a:xfrm>
            <a:off x="6822972" y="2148544"/>
            <a:ext cx="1341181" cy="302342"/>
          </a:xfrm>
          <a:prstGeom prst="borderCallout2">
            <a:avLst>
              <a:gd name="adj1" fmla="val 118750"/>
              <a:gd name="adj2" fmla="val 32345"/>
              <a:gd name="adj3" fmla="val 172408"/>
              <a:gd name="adj4" fmla="val 24859"/>
              <a:gd name="adj5" fmla="val 219616"/>
              <a:gd name="adj6" fmla="val -7610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Standard CF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DE558C7-DE2F-48E3-A13F-F77C650AE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69" y="5962779"/>
            <a:ext cx="5552381" cy="219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D44104-BBA7-4E13-8943-8D0A54DF0764}"/>
                  </a:ext>
                </a:extLst>
              </p:cNvPr>
              <p:cNvSpPr txBox="1"/>
              <p:nvPr/>
            </p:nvSpPr>
            <p:spPr>
              <a:xfrm>
                <a:off x="2096672" y="5931768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D44104-BBA7-4E13-8943-8D0A54DF0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672" y="5931768"/>
                <a:ext cx="619785" cy="275268"/>
              </a:xfrm>
              <a:prstGeom prst="rect">
                <a:avLst/>
              </a:prstGeom>
              <a:blipFill>
                <a:blip r:embed="rId9"/>
                <a:stretch>
                  <a:fillRect r="-196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AC197F-465C-4B9B-B2D7-29083C4786FF}"/>
              </a:ext>
            </a:extLst>
          </p:cNvPr>
          <p:cNvCxnSpPr>
            <a:cxnSpLocks/>
          </p:cNvCxnSpPr>
          <p:nvPr/>
        </p:nvCxnSpPr>
        <p:spPr>
          <a:xfrm>
            <a:off x="3237513" y="5917020"/>
            <a:ext cx="30379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ECB65C-B0EF-4600-98D4-033073D5CDE1}"/>
              </a:ext>
            </a:extLst>
          </p:cNvPr>
          <p:cNvSpPr txBox="1"/>
          <p:nvPr/>
        </p:nvSpPr>
        <p:spPr>
          <a:xfrm>
            <a:off x="5033806" y="2282366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6BD8DE-4C25-4911-AC9F-B4F2BE013FAA}"/>
              </a:ext>
            </a:extLst>
          </p:cNvPr>
          <p:cNvSpPr txBox="1"/>
          <p:nvPr/>
        </p:nvSpPr>
        <p:spPr>
          <a:xfrm>
            <a:off x="5439325" y="3631638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B3AFB9-6C4A-4008-84C7-905C87734AA0}"/>
              </a:ext>
            </a:extLst>
          </p:cNvPr>
          <p:cNvSpPr txBox="1"/>
          <p:nvPr/>
        </p:nvSpPr>
        <p:spPr>
          <a:xfrm>
            <a:off x="4072273" y="5549948"/>
            <a:ext cx="136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11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C0E2CAA-9399-47E5-AB2D-F4D0D050C808}"/>
              </a:ext>
            </a:extLst>
          </p:cNvPr>
          <p:cNvCxnSpPr>
            <a:cxnSpLocks/>
          </p:cNvCxnSpPr>
          <p:nvPr/>
        </p:nvCxnSpPr>
        <p:spPr>
          <a:xfrm>
            <a:off x="1696065" y="5353665"/>
            <a:ext cx="508819" cy="6091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6DB7BA5-AED5-45F8-A1F2-3AE5F0141D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276" y="5023361"/>
            <a:ext cx="3361905" cy="2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/>
              <p:nvPr/>
            </p:nvSpPr>
            <p:spPr>
              <a:xfrm>
                <a:off x="4242679" y="4996778"/>
                <a:ext cx="619785" cy="280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53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679" y="4996778"/>
                <a:ext cx="619785" cy="280270"/>
              </a:xfrm>
              <a:prstGeom prst="rect">
                <a:avLst/>
              </a:prstGeom>
              <a:blipFill>
                <a:blip r:embed="rId11"/>
                <a:stretch>
                  <a:fillRect r="-19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C51AE8-E4CE-46D2-86CD-916261C49216}"/>
              </a:ext>
            </a:extLst>
          </p:cNvPr>
          <p:cNvCxnSpPr>
            <a:cxnSpLocks/>
          </p:cNvCxnSpPr>
          <p:nvPr/>
        </p:nvCxnSpPr>
        <p:spPr>
          <a:xfrm>
            <a:off x="5373327" y="4965381"/>
            <a:ext cx="1287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4525F5E-A2B8-4C45-A955-57A53DD2351D}"/>
              </a:ext>
            </a:extLst>
          </p:cNvPr>
          <p:cNvSpPr txBox="1"/>
          <p:nvPr/>
        </p:nvSpPr>
        <p:spPr>
          <a:xfrm>
            <a:off x="5439325" y="4565191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5</a:t>
            </a:r>
          </a:p>
        </p:txBody>
      </p:sp>
    </p:spTree>
    <p:extLst>
      <p:ext uri="{BB962C8B-B14F-4D97-AF65-F5344CB8AC3E}">
        <p14:creationId xmlns:p14="http://schemas.microsoft.com/office/powerpoint/2010/main" val="4790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 animBg="1"/>
      <p:bldP spid="22" grpId="0"/>
      <p:bldP spid="25" grpId="0"/>
      <p:bldP spid="26" grpId="0"/>
      <p:bldP spid="27" grpId="0"/>
      <p:bldP spid="24" grpId="0"/>
      <p:bldP spid="3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Equation: Period of a Standard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96426-B943-48F6-8AE1-D082D29B4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5"/>
          <a:stretch/>
        </p:blipFill>
        <p:spPr>
          <a:xfrm>
            <a:off x="903913" y="2246340"/>
            <a:ext cx="3105455" cy="23239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/>
              <p:nvPr/>
            </p:nvSpPr>
            <p:spPr>
              <a:xfrm>
                <a:off x="4297761" y="4091607"/>
                <a:ext cx="408893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1" y="4091607"/>
                <a:ext cx="408893" cy="275268"/>
              </a:xfrm>
              <a:prstGeom prst="rect">
                <a:avLst/>
              </a:prstGeom>
              <a:blipFill>
                <a:blip r:embed="rId4"/>
                <a:stretch>
                  <a:fillRect r="-1044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4525F5E-A2B8-4C45-A955-57A53DD2351D}"/>
              </a:ext>
            </a:extLst>
          </p:cNvPr>
          <p:cNvSpPr txBox="1"/>
          <p:nvPr/>
        </p:nvSpPr>
        <p:spPr>
          <a:xfrm>
            <a:off x="4917544" y="4034069"/>
            <a:ext cx="12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Period = 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4D484-D24E-416D-82D6-BC4CC9BB8D50}"/>
                  </a:ext>
                </a:extLst>
              </p:cNvPr>
              <p:cNvSpPr/>
              <p:nvPr/>
            </p:nvSpPr>
            <p:spPr>
              <a:xfrm>
                <a:off x="1436360" y="1686467"/>
                <a:ext cx="2040559" cy="615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4D484-D24E-416D-82D6-BC4CC9BB8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360" y="1686467"/>
                <a:ext cx="204055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3AE170-D380-4CFA-A044-91DF3E5301E7}"/>
                  </a:ext>
                </a:extLst>
              </p:cNvPr>
              <p:cNvSpPr/>
              <p:nvPr/>
            </p:nvSpPr>
            <p:spPr>
              <a:xfrm>
                <a:off x="6527643" y="2958402"/>
                <a:ext cx="2151661" cy="954063"/>
              </a:xfrm>
              <a:prstGeom prst="wedgeRoundRectCallout">
                <a:avLst>
                  <a:gd name="adj1" fmla="val -75267"/>
                  <a:gd name="adj2" fmla="val 583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If the period of the standard CF for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large…</a:t>
                </a:r>
              </a:p>
            </p:txBody>
          </p:sp>
        </mc:Choice>
        <mc:Fallback xmlns="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3AE170-D380-4CFA-A044-91DF3E530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643" y="2958402"/>
                <a:ext cx="2151661" cy="954063"/>
              </a:xfrm>
              <a:prstGeom prst="wedgeRoundRectCallout">
                <a:avLst>
                  <a:gd name="adj1" fmla="val -75267"/>
                  <a:gd name="adj2" fmla="val 58326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2E7449E9-CD30-4B41-849F-38398BFA203E}"/>
              </a:ext>
            </a:extLst>
          </p:cNvPr>
          <p:cNvSpPr/>
          <p:nvPr/>
        </p:nvSpPr>
        <p:spPr>
          <a:xfrm>
            <a:off x="1475766" y="5368414"/>
            <a:ext cx="3333819" cy="813227"/>
          </a:xfrm>
          <a:prstGeom prst="wedgeRoundRectCallout">
            <a:avLst>
              <a:gd name="adj1" fmla="val -5036"/>
              <a:gd name="adj2" fmla="val -1822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…then the x &amp; y will be large for the solution to Pell’s equation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9EEF7-1AD3-455B-B2D6-A1DFBC1FE7D3}"/>
              </a:ext>
            </a:extLst>
          </p:cNvPr>
          <p:cNvSpPr/>
          <p:nvPr/>
        </p:nvSpPr>
        <p:spPr>
          <a:xfrm>
            <a:off x="1947492" y="4091607"/>
            <a:ext cx="866692" cy="24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DB0F3C-DF6B-40DB-A56C-3917159E8263}"/>
              </a:ext>
            </a:extLst>
          </p:cNvPr>
          <p:cNvSpPr/>
          <p:nvPr/>
        </p:nvSpPr>
        <p:spPr>
          <a:xfrm>
            <a:off x="3142676" y="4091606"/>
            <a:ext cx="866692" cy="24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111D4D-D9E5-483D-8921-2024AD59C49A}"/>
                  </a:ext>
                </a:extLst>
              </p:cNvPr>
              <p:cNvSpPr txBox="1"/>
              <p:nvPr/>
            </p:nvSpPr>
            <p:spPr>
              <a:xfrm>
                <a:off x="4297761" y="2735284"/>
                <a:ext cx="408894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111D4D-D9E5-483D-8921-2024AD59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1" y="2735284"/>
                <a:ext cx="408894" cy="275268"/>
              </a:xfrm>
              <a:prstGeom prst="rect">
                <a:avLst/>
              </a:prstGeom>
              <a:blipFill>
                <a:blip r:embed="rId7"/>
                <a:stretch>
                  <a:fillRect r="-1044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B93CE8F-8CA7-42DF-8157-757FA8B9E6B8}"/>
              </a:ext>
            </a:extLst>
          </p:cNvPr>
          <p:cNvSpPr txBox="1"/>
          <p:nvPr/>
        </p:nvSpPr>
        <p:spPr>
          <a:xfrm>
            <a:off x="4917544" y="2677746"/>
            <a:ext cx="12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Period =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96EA83-1CC0-4B94-92DB-FE0B28B920E7}"/>
              </a:ext>
            </a:extLst>
          </p:cNvPr>
          <p:cNvSpPr/>
          <p:nvPr/>
        </p:nvSpPr>
        <p:spPr>
          <a:xfrm>
            <a:off x="2477728" y="2735285"/>
            <a:ext cx="336455" cy="244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67C0E2-2638-49AE-83B3-12051A3D858A}"/>
              </a:ext>
            </a:extLst>
          </p:cNvPr>
          <p:cNvSpPr/>
          <p:nvPr/>
        </p:nvSpPr>
        <p:spPr>
          <a:xfrm>
            <a:off x="3672912" y="2735284"/>
            <a:ext cx="336456" cy="244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9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1" grpId="0" animBg="1"/>
      <p:bldP spid="32" grpId="0" animBg="1"/>
      <p:bldP spid="6" grpId="0" animBg="1"/>
      <p:bldP spid="33" grpId="0" animBg="1"/>
      <p:bldP spid="34" grpId="0"/>
      <p:bldP spid="35" grpId="0"/>
      <p:bldP spid="36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C84FEE-F7FE-456B-A2B1-9934A2AA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93" y="2160941"/>
            <a:ext cx="3700637" cy="535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coprime_probability.py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74" y="3105600"/>
            <a:ext cx="1993491" cy="16137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435" y="3924981"/>
            <a:ext cx="3432565" cy="8757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82" y="5518256"/>
            <a:ext cx="3695238" cy="8380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2C99D3-6EBF-40CF-B6F1-BD275872B75D}"/>
              </a:ext>
            </a:extLst>
          </p:cNvPr>
          <p:cNvSpPr/>
          <p:nvPr/>
        </p:nvSpPr>
        <p:spPr>
          <a:xfrm>
            <a:off x="3878826" y="2435962"/>
            <a:ext cx="1234500" cy="248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C092C2-CD75-4441-8E17-21870F06471B}"/>
              </a:ext>
            </a:extLst>
          </p:cNvPr>
          <p:cNvSpPr txBox="1"/>
          <p:nvPr/>
        </p:nvSpPr>
        <p:spPr>
          <a:xfrm>
            <a:off x="6011074" y="4719331"/>
            <a:ext cx="199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Leonhard Euler</a:t>
            </a:r>
          </a:p>
          <a:p>
            <a:pPr algn="ctr"/>
            <a:r>
              <a:rPr lang="en-US" dirty="0"/>
              <a:t>(1707-1783)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F2D61D7A-5848-4204-86AC-AFAC7CDCF5D4}"/>
              </a:ext>
            </a:extLst>
          </p:cNvPr>
          <p:cNvSpPr/>
          <p:nvPr/>
        </p:nvSpPr>
        <p:spPr>
          <a:xfrm rot="10800000" flipH="1">
            <a:off x="4667064" y="4161221"/>
            <a:ext cx="1006331" cy="1914908"/>
          </a:xfrm>
          <a:prstGeom prst="curvedLeftArrow">
            <a:avLst>
              <a:gd name="adj1" fmla="val 25000"/>
              <a:gd name="adj2" fmla="val 50000"/>
              <a:gd name="adj3" fmla="val 2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5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AE7011-3FCC-1092-DD6E-8DA0B278A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48" y="1588508"/>
            <a:ext cx="7761905" cy="40857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945DF-AEFB-7046-325D-C8DC41A48441}"/>
              </a:ext>
            </a:extLst>
          </p:cNvPr>
          <p:cNvSpPr/>
          <p:nvPr/>
        </p:nvSpPr>
        <p:spPr>
          <a:xfrm>
            <a:off x="3065489" y="5074168"/>
            <a:ext cx="1161737" cy="254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8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</a:t>
            </a:r>
            <a:r>
              <a:rPr lang="en-US" sz="2400" b="1" dirty="0">
                <a:solidFill>
                  <a:srgbClr val="00B050"/>
                </a:solidFill>
              </a:rPr>
              <a:t>algorithm</a:t>
            </a:r>
            <a:r>
              <a:rPr lang="en-US" sz="2400" dirty="0"/>
              <a:t> is a baking recipe with initial conditions and a set of step-by-step instructions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Tuples</a:t>
            </a:r>
            <a:r>
              <a:rPr lang="en-US" sz="2400" dirty="0"/>
              <a:t> are a set of values packed into a single variable that can be unpacked (extracted) into individual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</a:t>
            </a:r>
            <a:r>
              <a:rPr lang="en-US" sz="2400" b="1" dirty="0">
                <a:solidFill>
                  <a:srgbClr val="0070C0"/>
                </a:solidFill>
              </a:rPr>
              <a:t>packages</a:t>
            </a:r>
            <a:r>
              <a:rPr lang="en-US" sz="2400" dirty="0"/>
              <a:t> contain useful functions that we can import into our program to benefit from </a:t>
            </a:r>
            <a:r>
              <a:rPr lang="en-US" sz="2400" b="1" dirty="0">
                <a:solidFill>
                  <a:srgbClr val="FF0000"/>
                </a:solidFill>
              </a:rPr>
              <a:t>solid</a:t>
            </a:r>
            <a:r>
              <a:rPr lang="en-US" sz="2400" dirty="0"/>
              <a:t> code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Numpy</a:t>
            </a:r>
            <a:r>
              <a:rPr lang="en-US" sz="2400" dirty="0"/>
              <a:t> is a very important external package used in Python as it provides the most common mathematical operations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Python Package Index </a:t>
            </a:r>
            <a:r>
              <a:rPr lang="en-US" sz="2400" dirty="0"/>
              <a:t>is the authoritative site to look for available external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/>
              <a:t>reproducible</a:t>
            </a:r>
            <a:r>
              <a:rPr lang="en-US" sz="2400" dirty="0"/>
              <a:t> sequence of pseudo-random numbers can be created if the generator is initialized with a </a:t>
            </a:r>
            <a:r>
              <a:rPr lang="en-US" sz="2400" b="1" dirty="0">
                <a:solidFill>
                  <a:srgbClr val="FF0000"/>
                </a:solidFill>
              </a:rPr>
              <a:t>seed</a:t>
            </a:r>
            <a:r>
              <a:rPr lang="en-US" sz="2400" dirty="0"/>
              <a:t> value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of </a:t>
            </a:r>
            <a:r>
              <a:rPr lang="en-US" sz="2400" b="1" dirty="0">
                <a:solidFill>
                  <a:srgbClr val="7030A0"/>
                </a:solidFill>
              </a:rPr>
              <a:t>[inclusive, exclusive) </a:t>
            </a:r>
            <a:r>
              <a:rPr lang="en-US" sz="2400" dirty="0"/>
              <a:t>ranges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walrus</a:t>
            </a:r>
            <a:r>
              <a:rPr lang="en-US" sz="2400" dirty="0"/>
              <a:t> operator allows you to assign values to a variable inside a statement and the lifetime (scope) of that variable is the containing function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break</a:t>
            </a:r>
            <a:r>
              <a:rPr lang="en-US" sz="2400" dirty="0"/>
              <a:t> statement in a loop immediately exits out of that loop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 err="1"/>
              <a:t>mpmath</a:t>
            </a:r>
            <a:r>
              <a:rPr lang="en-US" sz="2400" dirty="0"/>
              <a:t> package enables arbitrary </a:t>
            </a:r>
            <a:r>
              <a:rPr lang="en-US" sz="2400" dirty="0" err="1"/>
              <a:t>multiprecision</a:t>
            </a:r>
            <a:r>
              <a:rPr lang="en-US" sz="2400" dirty="0"/>
              <a:t> floating point mathematics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5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supports traditional </a:t>
            </a:r>
            <a:r>
              <a:rPr lang="en-US" sz="2400" b="1" dirty="0"/>
              <a:t>procedural</a:t>
            </a:r>
            <a:r>
              <a:rPr lang="en-US" sz="2400" dirty="0"/>
              <a:t> (imperative) coding styles, but it also supports more </a:t>
            </a:r>
            <a:r>
              <a:rPr lang="en-US" sz="2400" b="1" dirty="0">
                <a:solidFill>
                  <a:srgbClr val="0070C0"/>
                </a:solidFill>
              </a:rPr>
              <a:t>functional</a:t>
            </a:r>
            <a:r>
              <a:rPr lang="en-US" sz="2400" dirty="0"/>
              <a:t> (declarative) styles using </a:t>
            </a:r>
            <a:r>
              <a:rPr lang="en-US" sz="2400" b="1" dirty="0">
                <a:solidFill>
                  <a:srgbClr val="7030A0"/>
                </a:solidFill>
              </a:rPr>
              <a:t>list comprehensions </a:t>
            </a:r>
            <a:r>
              <a:rPr lang="en-US" sz="2400" dirty="0"/>
              <a:t>and tuple operations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Sympy</a:t>
            </a:r>
            <a:r>
              <a:rPr lang="en-US" sz="2400" dirty="0"/>
              <a:t> enables symbolic mathematics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Numba</a:t>
            </a:r>
            <a:r>
              <a:rPr lang="en-US" sz="2400" dirty="0"/>
              <a:t> allows simple Python functions to be compiled to pure machine language for faster execution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seek </a:t>
            </a:r>
            <a:r>
              <a:rPr lang="en-US" sz="2400" b="1" dirty="0">
                <a:solidFill>
                  <a:srgbClr val="FF0000"/>
                </a:solidFill>
              </a:rPr>
              <a:t>independent confirmation </a:t>
            </a:r>
            <a:r>
              <a:rPr lang="en-US" sz="2400" dirty="0"/>
              <a:t>of your program's output – use a different CPU, OS, and language to reimplement your algorithm to verify consistent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4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188081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Rational, Irrational, and Transcendental numbers each have their own style of continued fractions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take any real number and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generate</a:t>
                </a:r>
                <a:r>
                  <a:rPr lang="en-US" sz="2000" dirty="0"/>
                  <a:t> a CF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Given a CF, we can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expand</a:t>
                </a:r>
                <a:r>
                  <a:rPr lang="en-US" sz="2000" dirty="0"/>
                  <a:t> it to regain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convergents</a:t>
                </a:r>
                <a:r>
                  <a:rPr lang="en-US" sz="2400" dirty="0"/>
                  <a:t> of a CF are excellent approximations to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magnitude of the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values in solutions to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Pell’s Equation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=1}</m:t>
                    </m:r>
                  </m:oMath>
                </a14:m>
                <a:r>
                  <a:rPr lang="en-US" sz="2400" dirty="0"/>
                  <a:t> is related to the </a:t>
                </a:r>
                <a:r>
                  <a:rPr lang="en-US" sz="2400" u="sng" dirty="0"/>
                  <a:t>period</a:t>
                </a:r>
                <a:r>
                  <a:rPr lang="en-US" sz="2400" dirty="0"/>
                  <a:t> of the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continued fraction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Memorizing thousands of digits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dirty="0"/>
                  <a:t> is okay – but I’d rather appreciate its beautifully simple GCF: 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[3; 1, {6|(2n+1)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}]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188081" cy="4840898"/>
              </a:xfrm>
              <a:blipFill>
                <a:blip r:embed="rId3"/>
                <a:stretch>
                  <a:fillRect l="-1042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188081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CFs </a:t>
            </a:r>
            <a:r>
              <a:rPr lang="en-US" sz="2400" i="1" dirty="0">
                <a:solidFill>
                  <a:srgbClr val="FF0000"/>
                </a:solidFill>
              </a:rPr>
              <a:t>may</a:t>
            </a:r>
            <a:r>
              <a:rPr lang="en-US" sz="2400" dirty="0"/>
              <a:t> have their own rich </a:t>
            </a:r>
            <a:r>
              <a:rPr lang="en-US" sz="2400" b="1" dirty="0">
                <a:solidFill>
                  <a:srgbClr val="7030A0"/>
                </a:solidFill>
              </a:rPr>
              <a:t>arithmetic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algebra</a:t>
            </a:r>
            <a:r>
              <a:rPr lang="en-US" sz="2400" dirty="0"/>
              <a:t>, and potentially even their own </a:t>
            </a:r>
            <a:r>
              <a:rPr lang="en-US" sz="2400" b="1" dirty="0">
                <a:solidFill>
                  <a:srgbClr val="7030A0"/>
                </a:solidFill>
              </a:rPr>
              <a:t>calculus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can one </a:t>
            </a:r>
            <a:r>
              <a:rPr lang="en-US" sz="2000" u="sng" dirty="0"/>
              <a:t>directly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divide</a:t>
            </a:r>
            <a:r>
              <a:rPr lang="en-US" sz="2000" dirty="0"/>
              <a:t> two CFs?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can one </a:t>
            </a:r>
            <a:r>
              <a:rPr lang="en-US" sz="2000" u="sng" dirty="0"/>
              <a:t>directly</a:t>
            </a:r>
            <a:r>
              <a:rPr lang="en-US" sz="2000" dirty="0"/>
              <a:t> take the </a:t>
            </a:r>
            <a:r>
              <a:rPr lang="en-US" sz="2000" b="1" dirty="0"/>
              <a:t>sin()</a:t>
            </a:r>
            <a:r>
              <a:rPr lang="en-US" sz="2000" dirty="0"/>
              <a:t> of a CF?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does the </a:t>
            </a:r>
            <a:r>
              <a:rPr lang="en-US" sz="2000" b="1" dirty="0">
                <a:solidFill>
                  <a:srgbClr val="00B050"/>
                </a:solidFill>
              </a:rPr>
              <a:t>factorial</a:t>
            </a:r>
            <a:r>
              <a:rPr lang="en-US" sz="2000" dirty="0"/>
              <a:t> of a CF look like?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many ways a CF is a </a:t>
            </a:r>
            <a:r>
              <a:rPr lang="en-US" sz="2400" i="1" dirty="0"/>
              <a:t>more accurate</a:t>
            </a:r>
            <a:r>
              <a:rPr lang="en-US" sz="2400" dirty="0"/>
              <a:t> representation of an irrational or transcendental number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sum of an infinite series must stop somewhere, and after that point, all of the remaining digits of precision are lost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CF encodes the entire number </a:t>
            </a:r>
            <a:r>
              <a:rPr lang="en-US" sz="2000" b="1" dirty="0">
                <a:solidFill>
                  <a:srgbClr val="FF0000"/>
                </a:solidFill>
              </a:rPr>
              <a:t>with no loss of precision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can you discover about CFs?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5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Write a Python program called </a:t>
            </a:r>
            <a:r>
              <a:rPr lang="en-US" sz="2400" b="1" dirty="0"/>
              <a:t>lcm_gcd.py</a:t>
            </a:r>
            <a:r>
              <a:rPr lang="en-US" sz="2400" dirty="0"/>
              <a:t> to calculate the lowest common multiple (LCM) of two integers</a:t>
            </a:r>
          </a:p>
          <a:p>
            <a:r>
              <a:rPr lang="en-US" sz="2400" dirty="0"/>
              <a:t>You may only use basic arithmetic operators  - no looping constructs</a:t>
            </a:r>
          </a:p>
          <a:p>
            <a:r>
              <a:rPr lang="en-US" sz="2400" dirty="0"/>
              <a:t>You may also leverage the Numpy greatest common divisor (GCD) function</a:t>
            </a:r>
          </a:p>
          <a:p>
            <a:r>
              <a:rPr lang="en-US" sz="2400" dirty="0"/>
              <a:t>Calculate and display the LCM of </a:t>
            </a:r>
            <a:r>
              <a:rPr lang="en-US" sz="2400" b="1" dirty="0"/>
              <a:t>447618</a:t>
            </a:r>
            <a:r>
              <a:rPr lang="en-US" sz="2400" dirty="0"/>
              <a:t> and </a:t>
            </a:r>
            <a:r>
              <a:rPr lang="en-US" sz="2400" b="1" dirty="0"/>
              <a:t>2011835</a:t>
            </a:r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518504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Write a Python program called </a:t>
                </a:r>
                <a:r>
                  <a:rPr lang="en-US" sz="2400" b="1" dirty="0"/>
                  <a:t>herons_method.py</a:t>
                </a:r>
                <a:r>
                  <a:rPr lang="en-US" sz="2400" dirty="0"/>
                  <a:t> to implement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Heron's Method </a:t>
                </a:r>
                <a:r>
                  <a:rPr lang="en-US" sz="2400" dirty="0"/>
                  <a:t>for numerically estimating square roots</a:t>
                </a:r>
              </a:p>
              <a:p>
                <a:r>
                  <a:rPr lang="en-US" sz="2400" dirty="0"/>
                  <a:t>Using the </a:t>
                </a:r>
                <a:r>
                  <a:rPr lang="en-US" sz="2400" b="1" dirty="0"/>
                  <a:t>built-in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random</a:t>
                </a:r>
                <a:r>
                  <a:rPr lang="en-US" sz="2400" dirty="0"/>
                  <a:t> module, generate a random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2∙10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Using Heron's method, find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such that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Display variables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rounded to eight digits to the right of the decimal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518504" cy="4351338"/>
              </a:xfrm>
              <a:blipFill>
                <a:blip r:embed="rId2"/>
                <a:stretch>
                  <a:fillRect l="-1054" t="-1961" r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6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9CFE2-B111-4806-93F2-CE97B4D683C5}"/>
                  </a:ext>
                </a:extLst>
              </p:cNvPr>
              <p:cNvSpPr txBox="1"/>
              <p:nvPr/>
            </p:nvSpPr>
            <p:spPr>
              <a:xfrm>
                <a:off x="2463922" y="1493171"/>
                <a:ext cx="3196837" cy="280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𝑔𝑢𝑒𝑠𝑠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9CFE2-B111-4806-93F2-CE97B4D6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922" y="1493171"/>
                <a:ext cx="3196837" cy="280013"/>
              </a:xfrm>
              <a:prstGeom prst="rect">
                <a:avLst/>
              </a:prstGeom>
              <a:blipFill>
                <a:blip r:embed="rId2"/>
                <a:stretch>
                  <a:fillRect t="-169565" r="-15810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E4D7BA-9361-4163-A016-931148E6EE36}"/>
                  </a:ext>
                </a:extLst>
              </p:cNvPr>
              <p:cNvSpPr txBox="1"/>
              <p:nvPr/>
            </p:nvSpPr>
            <p:spPr>
              <a:xfrm>
                <a:off x="2314487" y="2032822"/>
                <a:ext cx="35300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E4D7BA-9361-4163-A016-931148E6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487" y="2032822"/>
                <a:ext cx="3530005" cy="276999"/>
              </a:xfrm>
              <a:prstGeom prst="rect">
                <a:avLst/>
              </a:prstGeom>
              <a:blipFill>
                <a:blip r:embed="rId3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503E3-371C-488E-B3F3-17C1F646BE7B}"/>
                  </a:ext>
                </a:extLst>
              </p:cNvPr>
              <p:cNvSpPr txBox="1"/>
              <p:nvPr/>
            </p:nvSpPr>
            <p:spPr>
              <a:xfrm>
                <a:off x="3362242" y="2381199"/>
                <a:ext cx="1327095" cy="602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503E3-371C-488E-B3F3-17C1F646B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42" y="2381199"/>
                <a:ext cx="1327095" cy="602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488E6E-6013-4113-91A4-FE1A0F004326}"/>
                  </a:ext>
                </a:extLst>
              </p:cNvPr>
              <p:cNvSpPr txBox="1"/>
              <p:nvPr/>
            </p:nvSpPr>
            <p:spPr>
              <a:xfrm>
                <a:off x="2528713" y="3055178"/>
                <a:ext cx="3068661" cy="832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𝐴𝑠𝑠𝑢𝑚𝑒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488E6E-6013-4113-91A4-FE1A0F004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713" y="3055178"/>
                <a:ext cx="3068661" cy="8327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90B4A0-C120-4681-BA88-BD498767ECB5}"/>
                  </a:ext>
                </a:extLst>
              </p:cNvPr>
              <p:cNvSpPr/>
              <p:nvPr/>
            </p:nvSpPr>
            <p:spPr>
              <a:xfrm>
                <a:off x="3051805" y="3959348"/>
                <a:ext cx="1947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90B4A0-C120-4681-BA88-BD498767E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805" y="3959348"/>
                <a:ext cx="19479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8B7A4F-2F21-46F8-8AE3-ACE9B784B2BB}"/>
                  </a:ext>
                </a:extLst>
              </p:cNvPr>
              <p:cNvSpPr/>
              <p:nvPr/>
            </p:nvSpPr>
            <p:spPr>
              <a:xfrm>
                <a:off x="4824479" y="5887135"/>
                <a:ext cx="2514278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8B7A4F-2F21-46F8-8AE3-ACE9B784B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479" y="5887135"/>
                <a:ext cx="2514278" cy="5666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DB4E97-0101-4E46-9707-E7F3BF665A44}"/>
                  </a:ext>
                </a:extLst>
              </p:cNvPr>
              <p:cNvSpPr/>
              <p:nvPr/>
            </p:nvSpPr>
            <p:spPr>
              <a:xfrm>
                <a:off x="2856334" y="4400058"/>
                <a:ext cx="2324739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DB4E97-0101-4E46-9707-E7F3BF665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334" y="4400058"/>
                <a:ext cx="2324739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FE1EA-45D3-4840-A246-A7D554036AB0}"/>
                  </a:ext>
                </a:extLst>
              </p:cNvPr>
              <p:cNvSpPr/>
              <p:nvPr/>
            </p:nvSpPr>
            <p:spPr>
              <a:xfrm>
                <a:off x="3664621" y="5048184"/>
                <a:ext cx="3474348" cy="720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FE1EA-45D3-4840-A246-A7D554036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21" y="5048184"/>
                <a:ext cx="3474348" cy="7203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75C5D1-DEC3-4AFB-8A30-52F16AF49DF6}"/>
              </a:ext>
            </a:extLst>
          </p:cNvPr>
          <p:cNvSpPr/>
          <p:nvPr/>
        </p:nvSpPr>
        <p:spPr>
          <a:xfrm>
            <a:off x="5941927" y="5846265"/>
            <a:ext cx="1328382" cy="695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4C323F3-C0A9-4247-9F76-CC337F349F8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Heron's Method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8844CE-E017-12A6-52E8-8A802610CD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4820" y="1176305"/>
            <a:ext cx="1600530" cy="2409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2F539-EE22-44DC-D59F-E49F8F2E3C01}"/>
                  </a:ext>
                </a:extLst>
              </p:cNvPr>
              <p:cNvSpPr txBox="1"/>
              <p:nvPr/>
            </p:nvSpPr>
            <p:spPr>
              <a:xfrm>
                <a:off x="7423362" y="5583059"/>
                <a:ext cx="122967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2F539-EE22-44DC-D59F-E49F8F2E3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362" y="5583059"/>
                <a:ext cx="1229673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81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6" grpId="0"/>
      <p:bldP spid="18" grpId="0"/>
      <p:bldP spid="19" grpId="0"/>
      <p:bldP spid="20" grpId="0"/>
      <p:bldP spid="24" grpId="0"/>
      <p:bldP spid="6" grpId="0" animBg="1"/>
      <p:bldP spid="2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Update </a:t>
                </a:r>
                <a:r>
                  <a:rPr lang="en-US" sz="2400" b="1" dirty="0"/>
                  <a:t>factor_quadratic.py </a:t>
                </a:r>
                <a:r>
                  <a:rPr lang="en-US" sz="2400" dirty="0"/>
                  <a:t>to properly factor this quadratic: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115425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+3254121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+379021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Street cred:</a:t>
                </a:r>
              </a:p>
              <a:p>
                <a:pPr lvl="1"/>
                <a:r>
                  <a:rPr lang="en-US" sz="2000" dirty="0"/>
                  <a:t>Strengthen the code to process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negative</a:t>
                </a:r>
                <a:r>
                  <a:rPr lang="en-US" sz="2000" dirty="0"/>
                  <a:t> coefficients</a:t>
                </a:r>
              </a:p>
              <a:p>
                <a:pPr lvl="1"/>
                <a:r>
                  <a:rPr lang="en-US" sz="2000" dirty="0"/>
                  <a:t>Avoid displaying simple commutative interchanges of the previously found factors</a:t>
                </a:r>
              </a:p>
              <a:p>
                <a:pPr lvl="1"/>
                <a:r>
                  <a:rPr lang="en-US" sz="2000" dirty="0"/>
                  <a:t>What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?</a:t>
                </a:r>
              </a:p>
              <a:p>
                <a:r>
                  <a:rPr lang="en-US" sz="2400" dirty="0"/>
                  <a:t>Email the updated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6930</TotalTime>
  <Words>4190</Words>
  <Application>Microsoft Office PowerPoint</Application>
  <PresentationFormat>On-screen Show (4:3)</PresentationFormat>
  <Paragraphs>777</Paragraphs>
  <Slides>100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Arial</vt:lpstr>
      <vt:lpstr>Calibri</vt:lpstr>
      <vt:lpstr>Calibri Light</vt:lpstr>
      <vt:lpstr>Cambria Math</vt:lpstr>
      <vt:lpstr>Helvetica Neue</vt:lpstr>
      <vt:lpstr>Office Theme</vt:lpstr>
      <vt:lpstr>PowerPoint Presentation</vt:lpstr>
      <vt:lpstr>Session 04 – Goals</vt:lpstr>
      <vt:lpstr>Session 04 – Goals</vt:lpstr>
      <vt:lpstr>Greatest Common Divisor (GCD)</vt:lpstr>
      <vt:lpstr>Open euclid_gcd.py</vt:lpstr>
      <vt:lpstr>Run euclid_gcd.py</vt:lpstr>
      <vt:lpstr>Coprime Probability</vt:lpstr>
      <vt:lpstr>Open coprime_probability.py</vt:lpstr>
      <vt:lpstr>Run coprime_probability.py</vt:lpstr>
      <vt:lpstr>Heron’s Formula</vt:lpstr>
      <vt:lpstr>Deriving Heron’s Formula</vt:lpstr>
      <vt:lpstr>Open herons_formula.py</vt:lpstr>
      <vt:lpstr>Importing Packages</vt:lpstr>
      <vt:lpstr>The Python Package Index (PyPI)</vt:lpstr>
      <vt:lpstr>Open herons_formula.py</vt:lpstr>
      <vt:lpstr>Run herons_formula.py</vt:lpstr>
      <vt:lpstr>Old School Square Roots</vt:lpstr>
      <vt:lpstr>Old School Square Roots</vt:lpstr>
      <vt:lpstr>Newton’s Method for √49</vt:lpstr>
      <vt:lpstr>Newton’s Method for √49</vt:lpstr>
      <vt:lpstr>Newton’s Method for √49</vt:lpstr>
      <vt:lpstr>Newton’s Method for √49</vt:lpstr>
      <vt:lpstr>Newton’s Method for √49</vt:lpstr>
      <vt:lpstr>Newton’s Method for √49</vt:lpstr>
      <vt:lpstr>Newton’s Square Root</vt:lpstr>
      <vt:lpstr>Open newton_sqrt.py</vt:lpstr>
      <vt:lpstr>Run newton_sqrt.py</vt:lpstr>
      <vt:lpstr>Roots of Googol</vt:lpstr>
      <vt:lpstr>Roots of Googol</vt:lpstr>
      <vt:lpstr>Importing Packages</vt:lpstr>
      <vt:lpstr>Open big_sqrt.py</vt:lpstr>
      <vt:lpstr>Run big_sqrt.py</vt:lpstr>
      <vt:lpstr>Verifying Code Correctness</vt:lpstr>
      <vt:lpstr>Random Straws</vt:lpstr>
      <vt:lpstr>Random Straws</vt:lpstr>
      <vt:lpstr>Open random_straws.py</vt:lpstr>
      <vt:lpstr>Run random_straws.py</vt:lpstr>
      <vt:lpstr>PowerPoint Presentation</vt:lpstr>
      <vt:lpstr>Factoring a Quadratic Polynomial</vt:lpstr>
      <vt:lpstr>Representing a Quadratic Polynomial</vt:lpstr>
      <vt:lpstr>Factoring a Quadratic Polynomial</vt:lpstr>
      <vt:lpstr>Open factor_quadratic.py</vt:lpstr>
      <vt:lpstr>Run factor_quadratic.py</vt:lpstr>
      <vt:lpstr>Strassen’s Method</vt:lpstr>
      <vt:lpstr>Strassen’s Method</vt:lpstr>
      <vt:lpstr>Strassen’s Method</vt:lpstr>
      <vt:lpstr>Strassen’s Method</vt:lpstr>
      <vt:lpstr>Goldbach’s Conjecture</vt:lpstr>
      <vt:lpstr>Open goldbach_conjecture.py</vt:lpstr>
      <vt:lpstr>Importing Packages</vt:lpstr>
      <vt:lpstr>Importing Packages</vt:lpstr>
      <vt:lpstr>Open goldbach_conjecture.py</vt:lpstr>
      <vt:lpstr>Run goldbach_conjecture.py</vt:lpstr>
      <vt:lpstr>Expanding Your Definition of a “Number”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Golden Ratio</vt:lpstr>
      <vt:lpstr>PowerPoint Presentation</vt:lpstr>
      <vt:lpstr>PowerPoint Presentation</vt:lpstr>
      <vt:lpstr>PowerPoint Presentation</vt:lpstr>
      <vt:lpstr>PowerPoint Presentation</vt:lpstr>
      <vt:lpstr>Open std_continued_fractions.py</vt:lpstr>
      <vt:lpstr>View std_continued_fractions.py</vt:lpstr>
      <vt:lpstr>Run std_continued_fractions.py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gen_continued_fractions.py</vt:lpstr>
      <vt:lpstr>Run gen_continued_fractions.py</vt:lpstr>
      <vt:lpstr>Pell’s Equation</vt:lpstr>
      <vt:lpstr>Open pells_equation.py</vt:lpstr>
      <vt:lpstr>Numba – High Performance Python</vt:lpstr>
      <vt:lpstr>View pells_equation.py</vt:lpstr>
      <vt:lpstr>Run pells_equation.py</vt:lpstr>
      <vt:lpstr>Pell's Equation</vt:lpstr>
      <vt:lpstr>Pell’s Equation: Period of a Standard CF</vt:lpstr>
      <vt:lpstr>Pell’s Equation: Period of a Standard CF</vt:lpstr>
      <vt:lpstr>Pell’s Equation</vt:lpstr>
      <vt:lpstr>Session 04 – Now You Know…</vt:lpstr>
      <vt:lpstr>Session 04 – Now You Know…</vt:lpstr>
      <vt:lpstr>Session 04 – Now You Know…</vt:lpstr>
      <vt:lpstr>Session 04 – Now You Know…</vt:lpstr>
      <vt:lpstr>Session 04 – Now You Know…</vt:lpstr>
      <vt:lpstr>Task 04-01</vt:lpstr>
      <vt:lpstr>Task 04-02</vt:lpstr>
      <vt:lpstr>PowerPoint Presentation</vt:lpstr>
      <vt:lpstr>Task 04-03</vt:lpstr>
      <vt:lpstr>Task 04-04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895</cp:revision>
  <cp:lastPrinted>2015-06-01T00:45:11Z</cp:lastPrinted>
  <dcterms:created xsi:type="dcterms:W3CDTF">2014-09-21T17:58:26Z</dcterms:created>
  <dcterms:modified xsi:type="dcterms:W3CDTF">2022-06-08T16:44:33Z</dcterms:modified>
</cp:coreProperties>
</file>